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45"/>
  </p:notesMasterIdLst>
  <p:sldIdLst>
    <p:sldId id="256" r:id="rId2"/>
    <p:sldId id="279" r:id="rId3"/>
    <p:sldId id="280" r:id="rId4"/>
    <p:sldId id="281" r:id="rId5"/>
    <p:sldId id="282" r:id="rId6"/>
    <p:sldId id="301" r:id="rId7"/>
    <p:sldId id="304" r:id="rId8"/>
    <p:sldId id="302" r:id="rId9"/>
    <p:sldId id="305" r:id="rId10"/>
    <p:sldId id="306" r:id="rId11"/>
    <p:sldId id="307" r:id="rId12"/>
    <p:sldId id="308" r:id="rId13"/>
    <p:sldId id="309" r:id="rId14"/>
    <p:sldId id="310" r:id="rId15"/>
    <p:sldId id="312" r:id="rId16"/>
    <p:sldId id="313" r:id="rId17"/>
    <p:sldId id="314" r:id="rId18"/>
    <p:sldId id="315" r:id="rId19"/>
    <p:sldId id="316" r:id="rId20"/>
    <p:sldId id="317" r:id="rId21"/>
    <p:sldId id="318" r:id="rId22"/>
    <p:sldId id="319" r:id="rId23"/>
    <p:sldId id="320" r:id="rId24"/>
    <p:sldId id="321" r:id="rId25"/>
    <p:sldId id="324" r:id="rId26"/>
    <p:sldId id="323" r:id="rId27"/>
    <p:sldId id="325" r:id="rId28"/>
    <p:sldId id="326" r:id="rId29"/>
    <p:sldId id="327" r:id="rId30"/>
    <p:sldId id="328" r:id="rId31"/>
    <p:sldId id="329" r:id="rId32"/>
    <p:sldId id="330" r:id="rId33"/>
    <p:sldId id="331" r:id="rId34"/>
    <p:sldId id="332" r:id="rId35"/>
    <p:sldId id="333" r:id="rId36"/>
    <p:sldId id="334" r:id="rId37"/>
    <p:sldId id="335" r:id="rId38"/>
    <p:sldId id="336" r:id="rId39"/>
    <p:sldId id="337" r:id="rId40"/>
    <p:sldId id="338" r:id="rId41"/>
    <p:sldId id="298" r:id="rId42"/>
    <p:sldId id="299" r:id="rId43"/>
    <p:sldId id="300" r:id="rId4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65" autoAdjust="0"/>
    <p:restoredTop sz="84748" autoAdjust="0"/>
  </p:normalViewPr>
  <p:slideViewPr>
    <p:cSldViewPr snapToGrid="0">
      <p:cViewPr>
        <p:scale>
          <a:sx n="75" d="100"/>
          <a:sy n="75" d="100"/>
        </p:scale>
        <p:origin x="-139" y="-67"/>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E9BDF3-7CC5-4B3F-A78E-C9A90CED9F04}" type="datetimeFigureOut">
              <a:rPr lang="en-US" smtClean="0"/>
              <a:pPr/>
              <a:t>12/23/2018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B3D0A3-69DF-49D9-A27C-44C8B4ABFA58}" type="slidenum">
              <a:rPr lang="en-US" smtClean="0"/>
              <a:pPr/>
              <a:t>‹#›</a:t>
            </a:fld>
            <a:endParaRPr lang="en-US" dirty="0"/>
          </a:p>
        </p:txBody>
      </p:sp>
    </p:spTree>
    <p:extLst>
      <p:ext uri="{BB962C8B-B14F-4D97-AF65-F5344CB8AC3E}">
        <p14:creationId xmlns:p14="http://schemas.microsoft.com/office/powerpoint/2010/main" xmlns="" val="430676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B3D0A3-69DF-49D9-A27C-44C8B4ABFA58}" type="slidenum">
              <a:rPr lang="en-US" smtClean="0"/>
              <a:pPr/>
              <a:t>3</a:t>
            </a:fld>
            <a:endParaRPr lang="en-US" dirty="0"/>
          </a:p>
        </p:txBody>
      </p:sp>
    </p:spTree>
    <p:extLst>
      <p:ext uri="{BB962C8B-B14F-4D97-AF65-F5344CB8AC3E}">
        <p14:creationId xmlns:p14="http://schemas.microsoft.com/office/powerpoint/2010/main" xmlns="" val="3175750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simulation data, blue </a:t>
            </a:r>
            <a:r>
              <a:rPr lang="en-US" sz="1200" kern="1200" dirty="0" err="1" smtClean="0">
                <a:solidFill>
                  <a:schemeClr val="tx1"/>
                </a:solidFill>
                <a:latin typeface="+mn-lt"/>
                <a:ea typeface="+mn-ea"/>
                <a:cs typeface="+mn-cs"/>
              </a:rPr>
              <a:t>id_ref</a:t>
            </a:r>
            <a:r>
              <a:rPr lang="en-US" sz="1200" kern="1200" dirty="0" smtClean="0">
                <a:solidFill>
                  <a:schemeClr val="tx1"/>
                </a:solidFill>
                <a:latin typeface="+mn-lt"/>
                <a:ea typeface="+mn-ea"/>
                <a:cs typeface="+mn-cs"/>
              </a:rPr>
              <a:t>, green id, nonlinearity is not compensated, 10hz sine wave </a:t>
            </a:r>
            <a:r>
              <a:rPr lang="en-US" sz="1200" kern="1200" dirty="0" err="1" smtClean="0">
                <a:solidFill>
                  <a:schemeClr val="tx1"/>
                </a:solidFill>
                <a:latin typeface="+mn-lt"/>
                <a:ea typeface="+mn-ea"/>
                <a:cs typeface="+mn-cs"/>
              </a:rPr>
              <a:t>id_ref</a:t>
            </a:r>
            <a:r>
              <a:rPr lang="en-US" sz="1200" kern="120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85B3D0A3-69DF-49D9-A27C-44C8B4ABFA58}" type="slidenum">
              <a:rPr lang="en-US" smtClean="0"/>
              <a:pPr/>
              <a:t>19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simulation data, blue </a:t>
            </a:r>
            <a:r>
              <a:rPr lang="en-US" sz="1200" kern="1200" dirty="0" err="1" smtClean="0">
                <a:solidFill>
                  <a:schemeClr val="tx1"/>
                </a:solidFill>
                <a:latin typeface="+mn-lt"/>
                <a:ea typeface="+mn-ea"/>
                <a:cs typeface="+mn-cs"/>
              </a:rPr>
              <a:t>id_ref</a:t>
            </a:r>
            <a:r>
              <a:rPr lang="en-US" sz="1200" kern="1200" dirty="0" smtClean="0">
                <a:solidFill>
                  <a:schemeClr val="tx1"/>
                </a:solidFill>
                <a:latin typeface="+mn-lt"/>
                <a:ea typeface="+mn-ea"/>
                <a:cs typeface="+mn-cs"/>
              </a:rPr>
              <a:t>, green id, nonlinearity is not compensated, 10hz sine wave </a:t>
            </a:r>
            <a:r>
              <a:rPr lang="en-US" sz="1200" kern="1200" dirty="0" err="1" smtClean="0">
                <a:solidFill>
                  <a:schemeClr val="tx1"/>
                </a:solidFill>
                <a:latin typeface="+mn-lt"/>
                <a:ea typeface="+mn-ea"/>
                <a:cs typeface="+mn-cs"/>
              </a:rPr>
              <a:t>id_ref</a:t>
            </a:r>
            <a:r>
              <a:rPr lang="en-US" sz="1200" kern="120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85B3D0A3-69DF-49D9-A27C-44C8B4ABFA58}" type="slidenum">
              <a:rPr lang="en-US" smtClean="0"/>
              <a:pPr/>
              <a:t>20</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B3D0A3-69DF-49D9-A27C-44C8B4ABFA58}" type="slidenum">
              <a:rPr lang="en-US" smtClean="0"/>
              <a:pPr/>
              <a:t>40</a:t>
            </a:fld>
            <a:endParaRPr lang="en-US" dirty="0"/>
          </a:p>
        </p:txBody>
      </p:sp>
    </p:spTree>
    <p:extLst>
      <p:ext uri="{BB962C8B-B14F-4D97-AF65-F5344CB8AC3E}">
        <p14:creationId xmlns:p14="http://schemas.microsoft.com/office/powerpoint/2010/main" xmlns="" val="4258073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B3D0A3-69DF-49D9-A27C-44C8B4ABFA58}" type="slidenum">
              <a:rPr lang="en-US" smtClean="0"/>
              <a:pPr/>
              <a:t>41</a:t>
            </a:fld>
            <a:endParaRPr lang="en-US" dirty="0"/>
          </a:p>
        </p:txBody>
      </p:sp>
    </p:spTree>
    <p:extLst>
      <p:ext uri="{BB962C8B-B14F-4D97-AF65-F5344CB8AC3E}">
        <p14:creationId xmlns:p14="http://schemas.microsoft.com/office/powerpoint/2010/main" xmlns="" val="4273370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B3D0A3-69DF-49D9-A27C-44C8B4ABFA58}" type="slidenum">
              <a:rPr lang="en-US" smtClean="0"/>
              <a:pPr/>
              <a:t>42</a:t>
            </a:fld>
            <a:endParaRPr lang="en-US" dirty="0"/>
          </a:p>
        </p:txBody>
      </p:sp>
    </p:spTree>
    <p:extLst>
      <p:ext uri="{BB962C8B-B14F-4D97-AF65-F5344CB8AC3E}">
        <p14:creationId xmlns:p14="http://schemas.microsoft.com/office/powerpoint/2010/main" xmlns="" val="2128426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B3D0A3-69DF-49D9-A27C-44C8B4ABFA58}" type="slidenum">
              <a:rPr lang="en-US" smtClean="0"/>
              <a:pPr/>
              <a:t>43</a:t>
            </a:fld>
            <a:endParaRPr lang="en-US" dirty="0"/>
          </a:p>
        </p:txBody>
      </p:sp>
    </p:spTree>
    <p:extLst>
      <p:ext uri="{BB962C8B-B14F-4D97-AF65-F5344CB8AC3E}">
        <p14:creationId xmlns:p14="http://schemas.microsoft.com/office/powerpoint/2010/main" xmlns="" val="2960374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EF96EC7-A9F6-4918-BDFC-C3ED4AC79626}" type="datetimeFigureOut">
              <a:rPr lang="tr-TR" smtClean="0"/>
              <a:pPr/>
              <a:t>23.12.2018</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06D2F648-CA32-443B-9DEB-994DD57D87C2}" type="slidenum">
              <a:rPr lang="tr-TR" smtClean="0"/>
              <a:pPr/>
              <a:t>‹#›</a:t>
            </a:fld>
            <a:endParaRPr lang="tr-TR"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80987725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F96EC7-A9F6-4918-BDFC-C3ED4AC79626}" type="datetimeFigureOut">
              <a:rPr lang="tr-TR" smtClean="0"/>
              <a:pPr/>
              <a:t>23.12.2018</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06D2F648-CA32-443B-9DEB-994DD57D87C2}" type="slidenum">
              <a:rPr lang="tr-TR" smtClean="0"/>
              <a:pPr/>
              <a:t>‹#›</a:t>
            </a:fld>
            <a:endParaRPr lang="tr-TR" dirty="0"/>
          </a:p>
        </p:txBody>
      </p:sp>
    </p:spTree>
    <p:extLst>
      <p:ext uri="{BB962C8B-B14F-4D97-AF65-F5344CB8AC3E}">
        <p14:creationId xmlns:p14="http://schemas.microsoft.com/office/powerpoint/2010/main" xmlns="" val="183867800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F96EC7-A9F6-4918-BDFC-C3ED4AC79626}" type="datetimeFigureOut">
              <a:rPr lang="tr-TR" smtClean="0"/>
              <a:pPr/>
              <a:t>23.12.2018</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06D2F648-CA32-443B-9DEB-994DD57D87C2}" type="slidenum">
              <a:rPr lang="tr-TR" smtClean="0"/>
              <a:pPr/>
              <a:t>‹#›</a:t>
            </a:fld>
            <a:endParaRPr lang="tr-TR" dirty="0"/>
          </a:p>
        </p:txBody>
      </p:sp>
    </p:spTree>
    <p:extLst>
      <p:ext uri="{BB962C8B-B14F-4D97-AF65-F5344CB8AC3E}">
        <p14:creationId xmlns:p14="http://schemas.microsoft.com/office/powerpoint/2010/main" xmlns="" val="147790399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312" y="1034831"/>
            <a:ext cx="11949830" cy="5171999"/>
          </a:xfrm>
        </p:spPr>
        <p:txBody>
          <a:bodyPr/>
          <a:lstStyle>
            <a:lvl1pPr>
              <a:defRPr sz="3000"/>
            </a:lvl1pPr>
            <a:lvl2pPr>
              <a:defRPr sz="2600"/>
            </a:lvl2pPr>
            <a:lvl3pPr>
              <a:defRPr sz="2200"/>
            </a:lvl3pPr>
            <a:lvl4pPr>
              <a:defRPr sz="20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3EF96EC7-A9F6-4918-BDFC-C3ED4AC79626}" type="datetimeFigureOut">
              <a:rPr lang="tr-TR" smtClean="0"/>
              <a:pPr/>
              <a:t>23.12.2018</a:t>
            </a:fld>
            <a:endParaRPr lang="tr-TR" dirty="0"/>
          </a:p>
        </p:txBody>
      </p:sp>
      <p:sp>
        <p:nvSpPr>
          <p:cNvPr id="8" name="Footer Placeholder 7"/>
          <p:cNvSpPr>
            <a:spLocks noGrp="1"/>
          </p:cNvSpPr>
          <p:nvPr>
            <p:ph type="ftr" sz="quarter" idx="11"/>
          </p:nvPr>
        </p:nvSpPr>
        <p:spPr/>
        <p:txBody>
          <a:bodyPr/>
          <a:lstStyle/>
          <a:p>
            <a:endParaRPr lang="tr-TR" dirty="0"/>
          </a:p>
        </p:txBody>
      </p:sp>
      <p:sp>
        <p:nvSpPr>
          <p:cNvPr id="9" name="Slide Number Placeholder 8"/>
          <p:cNvSpPr>
            <a:spLocks noGrp="1"/>
          </p:cNvSpPr>
          <p:nvPr>
            <p:ph type="sldNum" sz="quarter" idx="12"/>
          </p:nvPr>
        </p:nvSpPr>
        <p:spPr/>
        <p:txBody>
          <a:bodyPr/>
          <a:lstStyle/>
          <a:p>
            <a:fld id="{06D2F648-CA32-443B-9DEB-994DD57D87C2}" type="slidenum">
              <a:rPr lang="tr-TR" smtClean="0"/>
              <a:pPr/>
              <a:t>‹#›</a:t>
            </a:fld>
            <a:endParaRPr lang="tr-TR" dirty="0"/>
          </a:p>
        </p:txBody>
      </p:sp>
      <p:sp>
        <p:nvSpPr>
          <p:cNvPr id="10" name="Title 9"/>
          <p:cNvSpPr>
            <a:spLocks noGrp="1"/>
          </p:cNvSpPr>
          <p:nvPr>
            <p:ph type="title"/>
          </p:nvPr>
        </p:nvSpPr>
        <p:spPr>
          <a:xfrm>
            <a:off x="1097280" y="264264"/>
            <a:ext cx="10058400" cy="75946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xmlns="" val="22344516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F96EC7-A9F6-4918-BDFC-C3ED4AC79626}" type="datetimeFigureOut">
              <a:rPr lang="tr-TR" smtClean="0"/>
              <a:pPr/>
              <a:t>23.12.2018</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06D2F648-CA32-443B-9DEB-994DD57D87C2}" type="slidenum">
              <a:rPr lang="tr-TR" smtClean="0"/>
              <a:pPr/>
              <a:t>‹#›</a:t>
            </a:fld>
            <a:endParaRPr lang="tr-TR"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3753034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79" y="101600"/>
            <a:ext cx="10058400" cy="797560"/>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1097279" y="1181100"/>
            <a:ext cx="4937760" cy="5041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181100"/>
            <a:ext cx="4937760" cy="50419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3EF96EC7-A9F6-4918-BDFC-C3ED4AC79626}" type="datetimeFigureOut">
              <a:rPr lang="tr-TR" smtClean="0"/>
              <a:pPr/>
              <a:t>23.12.2018</a:t>
            </a:fld>
            <a:endParaRPr lang="tr-TR" dirty="0"/>
          </a:p>
        </p:txBody>
      </p:sp>
      <p:sp>
        <p:nvSpPr>
          <p:cNvPr id="6" name="Footer Placeholder 5"/>
          <p:cNvSpPr>
            <a:spLocks noGrp="1"/>
          </p:cNvSpPr>
          <p:nvPr>
            <p:ph type="ftr" sz="quarter" idx="11"/>
          </p:nvPr>
        </p:nvSpPr>
        <p:spPr/>
        <p:txBody>
          <a:bodyPr/>
          <a:lstStyle/>
          <a:p>
            <a:endParaRPr lang="tr-TR" dirty="0"/>
          </a:p>
        </p:txBody>
      </p:sp>
      <p:sp>
        <p:nvSpPr>
          <p:cNvPr id="7" name="Slide Number Placeholder 6"/>
          <p:cNvSpPr>
            <a:spLocks noGrp="1"/>
          </p:cNvSpPr>
          <p:nvPr>
            <p:ph type="sldNum" sz="quarter" idx="12"/>
          </p:nvPr>
        </p:nvSpPr>
        <p:spPr/>
        <p:txBody>
          <a:bodyPr/>
          <a:lstStyle/>
          <a:p>
            <a:fld id="{06D2F648-CA32-443B-9DEB-994DD57D87C2}" type="slidenum">
              <a:rPr lang="tr-TR" smtClean="0"/>
              <a:pPr/>
              <a:t>‹#›</a:t>
            </a:fld>
            <a:endParaRPr lang="tr-TR" dirty="0"/>
          </a:p>
        </p:txBody>
      </p:sp>
    </p:spTree>
    <p:extLst>
      <p:ext uri="{BB962C8B-B14F-4D97-AF65-F5344CB8AC3E}">
        <p14:creationId xmlns:p14="http://schemas.microsoft.com/office/powerpoint/2010/main" xmlns="" val="337887476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678597"/>
          </a:xfrm>
        </p:spPr>
        <p:txBody>
          <a:bodyPr/>
          <a:lstStyle/>
          <a:p>
            <a:r>
              <a:rPr lang="en-US" dirty="0" smtClean="0"/>
              <a:t>Click to edit Master title style</a:t>
            </a:r>
            <a:endParaRPr lang="en-US" dirty="0"/>
          </a:p>
        </p:txBody>
      </p:sp>
      <p:sp>
        <p:nvSpPr>
          <p:cNvPr id="3" name="Text Placeholder 2"/>
          <p:cNvSpPr>
            <a:spLocks noGrp="1"/>
          </p:cNvSpPr>
          <p:nvPr>
            <p:ph type="body" idx="1"/>
          </p:nvPr>
        </p:nvSpPr>
        <p:spPr>
          <a:xfrm>
            <a:off x="1097280" y="1092200"/>
            <a:ext cx="4937760" cy="571500"/>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1097280" y="1790700"/>
            <a:ext cx="4937760" cy="4419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217920" y="1096310"/>
            <a:ext cx="4937760" cy="567390"/>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1790700"/>
            <a:ext cx="4937760" cy="4419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3EF96EC7-A9F6-4918-BDFC-C3ED4AC79626}" type="datetimeFigureOut">
              <a:rPr lang="tr-TR" smtClean="0"/>
              <a:pPr/>
              <a:t>23.12.2018</a:t>
            </a:fld>
            <a:endParaRPr lang="tr-TR" dirty="0"/>
          </a:p>
        </p:txBody>
      </p:sp>
      <p:sp>
        <p:nvSpPr>
          <p:cNvPr id="8" name="Footer Placeholder 7"/>
          <p:cNvSpPr>
            <a:spLocks noGrp="1"/>
          </p:cNvSpPr>
          <p:nvPr>
            <p:ph type="ftr" sz="quarter" idx="11"/>
          </p:nvPr>
        </p:nvSpPr>
        <p:spPr/>
        <p:txBody>
          <a:bodyPr/>
          <a:lstStyle/>
          <a:p>
            <a:endParaRPr lang="tr-TR" dirty="0"/>
          </a:p>
        </p:txBody>
      </p:sp>
      <p:sp>
        <p:nvSpPr>
          <p:cNvPr id="9" name="Slide Number Placeholder 8"/>
          <p:cNvSpPr>
            <a:spLocks noGrp="1"/>
          </p:cNvSpPr>
          <p:nvPr>
            <p:ph type="sldNum" sz="quarter" idx="12"/>
          </p:nvPr>
        </p:nvSpPr>
        <p:spPr/>
        <p:txBody>
          <a:bodyPr/>
          <a:lstStyle/>
          <a:p>
            <a:fld id="{06D2F648-CA32-443B-9DEB-994DD57D87C2}" type="slidenum">
              <a:rPr lang="tr-TR" smtClean="0"/>
              <a:pPr/>
              <a:t>‹#›</a:t>
            </a:fld>
            <a:endParaRPr lang="tr-TR" dirty="0"/>
          </a:p>
        </p:txBody>
      </p:sp>
    </p:spTree>
    <p:extLst>
      <p:ext uri="{BB962C8B-B14F-4D97-AF65-F5344CB8AC3E}">
        <p14:creationId xmlns:p14="http://schemas.microsoft.com/office/powerpoint/2010/main" xmlns="" val="49154767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EF96EC7-A9F6-4918-BDFC-C3ED4AC79626}" type="datetimeFigureOut">
              <a:rPr lang="tr-TR" smtClean="0"/>
              <a:pPr/>
              <a:t>23.12.2018</a:t>
            </a:fld>
            <a:endParaRPr lang="tr-TR" dirty="0"/>
          </a:p>
        </p:txBody>
      </p:sp>
      <p:sp>
        <p:nvSpPr>
          <p:cNvPr id="4" name="Footer Placeholder 3"/>
          <p:cNvSpPr>
            <a:spLocks noGrp="1"/>
          </p:cNvSpPr>
          <p:nvPr>
            <p:ph type="ftr" sz="quarter" idx="11"/>
          </p:nvPr>
        </p:nvSpPr>
        <p:spPr/>
        <p:txBody>
          <a:bodyPr/>
          <a:lstStyle/>
          <a:p>
            <a:endParaRPr lang="tr-TR" dirty="0"/>
          </a:p>
        </p:txBody>
      </p:sp>
      <p:sp>
        <p:nvSpPr>
          <p:cNvPr id="5" name="Slide Number Placeholder 4"/>
          <p:cNvSpPr>
            <a:spLocks noGrp="1"/>
          </p:cNvSpPr>
          <p:nvPr>
            <p:ph type="sldNum" sz="quarter" idx="12"/>
          </p:nvPr>
        </p:nvSpPr>
        <p:spPr/>
        <p:txBody>
          <a:bodyPr/>
          <a:lstStyle/>
          <a:p>
            <a:fld id="{06D2F648-CA32-443B-9DEB-994DD57D87C2}" type="slidenum">
              <a:rPr lang="tr-TR" smtClean="0"/>
              <a:pPr/>
              <a:t>‹#›</a:t>
            </a:fld>
            <a:endParaRPr lang="tr-TR" dirty="0"/>
          </a:p>
        </p:txBody>
      </p:sp>
    </p:spTree>
    <p:extLst>
      <p:ext uri="{BB962C8B-B14F-4D97-AF65-F5344CB8AC3E}">
        <p14:creationId xmlns:p14="http://schemas.microsoft.com/office/powerpoint/2010/main" xmlns="" val="313925431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EF96EC7-A9F6-4918-BDFC-C3ED4AC79626}" type="datetimeFigureOut">
              <a:rPr lang="tr-TR" smtClean="0"/>
              <a:pPr/>
              <a:t>23.12.2018</a:t>
            </a:fld>
            <a:endParaRPr lang="tr-TR"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tr-TR" dirty="0"/>
          </a:p>
        </p:txBody>
      </p:sp>
      <p:sp>
        <p:nvSpPr>
          <p:cNvPr id="9" name="Slide Number Placeholder 8"/>
          <p:cNvSpPr>
            <a:spLocks noGrp="1"/>
          </p:cNvSpPr>
          <p:nvPr>
            <p:ph type="sldNum" sz="quarter" idx="12"/>
          </p:nvPr>
        </p:nvSpPr>
        <p:spPr/>
        <p:txBody>
          <a:bodyPr/>
          <a:lstStyle/>
          <a:p>
            <a:fld id="{06D2F648-CA32-443B-9DEB-994DD57D87C2}" type="slidenum">
              <a:rPr lang="tr-TR" smtClean="0"/>
              <a:pPr/>
              <a:t>‹#›</a:t>
            </a:fld>
            <a:endParaRPr lang="tr-TR" dirty="0"/>
          </a:p>
        </p:txBody>
      </p:sp>
    </p:spTree>
    <p:extLst>
      <p:ext uri="{BB962C8B-B14F-4D97-AF65-F5344CB8AC3E}">
        <p14:creationId xmlns:p14="http://schemas.microsoft.com/office/powerpoint/2010/main" xmlns="" val="391212246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EF96EC7-A9F6-4918-BDFC-C3ED4AC79626}" type="datetimeFigureOut">
              <a:rPr lang="tr-TR" smtClean="0"/>
              <a:pPr/>
              <a:t>23.12.2018</a:t>
            </a:fld>
            <a:endParaRPr lang="tr-TR"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tr-TR"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6D2F648-CA32-443B-9DEB-994DD57D87C2}" type="slidenum">
              <a:rPr lang="tr-TR" smtClean="0"/>
              <a:pPr/>
              <a:t>‹#›</a:t>
            </a:fld>
            <a:endParaRPr lang="tr-TR" dirty="0"/>
          </a:p>
        </p:txBody>
      </p:sp>
    </p:spTree>
    <p:extLst>
      <p:ext uri="{BB962C8B-B14F-4D97-AF65-F5344CB8AC3E}">
        <p14:creationId xmlns:p14="http://schemas.microsoft.com/office/powerpoint/2010/main" xmlns="" val="290926461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cstate="print"/>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F96EC7-A9F6-4918-BDFC-C3ED4AC79626}" type="datetimeFigureOut">
              <a:rPr lang="tr-TR" smtClean="0"/>
              <a:pPr/>
              <a:t>23.12.2018</a:t>
            </a:fld>
            <a:endParaRPr lang="tr-TR" dirty="0"/>
          </a:p>
        </p:txBody>
      </p:sp>
      <p:sp>
        <p:nvSpPr>
          <p:cNvPr id="6" name="Footer Placeholder 5"/>
          <p:cNvSpPr>
            <a:spLocks noGrp="1"/>
          </p:cNvSpPr>
          <p:nvPr>
            <p:ph type="ftr" sz="quarter" idx="11"/>
          </p:nvPr>
        </p:nvSpPr>
        <p:spPr/>
        <p:txBody>
          <a:bodyPr/>
          <a:lstStyle/>
          <a:p>
            <a:endParaRPr lang="tr-TR" dirty="0"/>
          </a:p>
        </p:txBody>
      </p:sp>
      <p:sp>
        <p:nvSpPr>
          <p:cNvPr id="7" name="Slide Number Placeholder 6"/>
          <p:cNvSpPr>
            <a:spLocks noGrp="1"/>
          </p:cNvSpPr>
          <p:nvPr>
            <p:ph type="sldNum" sz="quarter" idx="12"/>
          </p:nvPr>
        </p:nvSpPr>
        <p:spPr/>
        <p:txBody>
          <a:bodyPr/>
          <a:lstStyle/>
          <a:p>
            <a:fld id="{06D2F648-CA32-443B-9DEB-994DD57D87C2}" type="slidenum">
              <a:rPr lang="tr-TR" smtClean="0"/>
              <a:pPr/>
              <a:t>‹#›</a:t>
            </a:fld>
            <a:endParaRPr lang="tr-TR" dirty="0"/>
          </a:p>
        </p:txBody>
      </p:sp>
    </p:spTree>
    <p:extLst>
      <p:ext uri="{BB962C8B-B14F-4D97-AF65-F5344CB8AC3E}">
        <p14:creationId xmlns:p14="http://schemas.microsoft.com/office/powerpoint/2010/main" xmlns="" val="122423510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88900"/>
            <a:ext cx="10058400" cy="759460"/>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50312" y="1034831"/>
            <a:ext cx="11862148" cy="5171999"/>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EF96EC7-A9F6-4918-BDFC-C3ED4AC79626}" type="datetimeFigureOut">
              <a:rPr lang="tr-TR" smtClean="0"/>
              <a:pPr/>
              <a:t>23.12.2018</a:t>
            </a:fld>
            <a:endParaRPr lang="tr-TR"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tr-TR"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6D2F648-CA32-443B-9DEB-994DD57D87C2}" type="slidenum">
              <a:rPr lang="tr-TR" smtClean="0"/>
              <a:pPr/>
              <a:t>‹#›</a:t>
            </a:fld>
            <a:endParaRPr lang="tr-TR" dirty="0"/>
          </a:p>
        </p:txBody>
      </p:sp>
      <p:cxnSp>
        <p:nvCxnSpPr>
          <p:cNvPr id="10" name="Straight Connector 9"/>
          <p:cNvCxnSpPr/>
          <p:nvPr/>
        </p:nvCxnSpPr>
        <p:spPr>
          <a:xfrm>
            <a:off x="1143000" y="91321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60612639"/>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iming>
    <p:tnLst>
      <p:par>
        <p:cTn id="1" dur="indefinite" restart="never" nodeType="tmRoot"/>
      </p:par>
    </p:tnLst>
  </p:timing>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tr-TR" sz="3200" dirty="0" smtClean="0">
                <a:solidFill>
                  <a:schemeClr val="accent2">
                    <a:lumMod val="50000"/>
                  </a:schemeClr>
                </a:solidFill>
                <a:latin typeface="Helvetica" panose="020B0604020202020204" pitchFamily="34" charset="0"/>
                <a:cs typeface="Helvetica" panose="020B0604020202020204" pitchFamily="34" charset="0"/>
              </a:rPr>
              <a:t>High Bandwitdh Servo Motor Drive Design</a:t>
            </a:r>
            <a:r>
              <a:rPr lang="en-US" sz="3200" dirty="0" smtClean="0">
                <a:solidFill>
                  <a:schemeClr val="accent2">
                    <a:lumMod val="50000"/>
                  </a:schemeClr>
                </a:solidFill>
                <a:latin typeface="Helvetica" panose="020B0604020202020204" pitchFamily="34" charset="0"/>
                <a:cs typeface="Helvetica" panose="020B0604020202020204" pitchFamily="34" charset="0"/>
              </a:rPr>
              <a:t> </a:t>
            </a:r>
            <a:r>
              <a:rPr lang="en-US" sz="3200" dirty="0" smtClean="0">
                <a:solidFill>
                  <a:schemeClr val="accent2">
                    <a:lumMod val="50000"/>
                  </a:schemeClr>
                </a:solidFill>
                <a:latin typeface="Helvetica" panose="020B0604020202020204" pitchFamily="34" charset="0"/>
                <a:cs typeface="Helvetica" panose="020B0604020202020204" pitchFamily="34" charset="0"/>
              </a:rPr>
              <a:t>for High Precision Position Control Applications</a:t>
            </a:r>
            <a:endParaRPr lang="en-US" dirty="0"/>
          </a:p>
        </p:txBody>
      </p:sp>
      <p:sp>
        <p:nvSpPr>
          <p:cNvPr id="3" name="Subtitle 2"/>
          <p:cNvSpPr>
            <a:spLocks noGrp="1"/>
          </p:cNvSpPr>
          <p:nvPr>
            <p:ph type="subTitle" idx="1"/>
          </p:nvPr>
        </p:nvSpPr>
        <p:spPr/>
        <p:txBody>
          <a:bodyPr/>
          <a:lstStyle/>
          <a:p>
            <a:r>
              <a:rPr lang="tr-TR" dirty="0" smtClean="0"/>
              <a:t>Hüsey</a:t>
            </a:r>
            <a:r>
              <a:rPr lang="en-US" dirty="0" smtClean="0"/>
              <a:t>İ</a:t>
            </a:r>
            <a:r>
              <a:rPr lang="tr-TR" dirty="0" smtClean="0"/>
              <a:t>n YÜRÜK</a:t>
            </a:r>
          </a:p>
          <a:p>
            <a:r>
              <a:rPr lang="tr-TR" dirty="0" smtClean="0"/>
              <a:t>TİK DECEMBER </a:t>
            </a:r>
            <a:r>
              <a:rPr lang="tr-TR" dirty="0"/>
              <a:t>2018 </a:t>
            </a:r>
          </a:p>
        </p:txBody>
      </p:sp>
    </p:spTree>
    <p:extLst>
      <p:ext uri="{BB962C8B-B14F-4D97-AF65-F5344CB8AC3E}">
        <p14:creationId xmlns:p14="http://schemas.microsoft.com/office/powerpoint/2010/main" xmlns="" val="20225722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127299"/>
            <a:ext cx="11696401" cy="5171999"/>
          </a:xfrm>
        </p:spPr>
        <p:txBody>
          <a:bodyPr>
            <a:normAutofit/>
          </a:bodyPr>
          <a:lstStyle/>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lgn="ctr">
              <a:buNone/>
            </a:pPr>
            <a:r>
              <a:rPr lang="tr-TR" sz="2000" dirty="0" smtClean="0"/>
              <a:t> </a:t>
            </a:r>
            <a:r>
              <a:rPr lang="en-US" sz="2000" dirty="0" smtClean="0"/>
              <a:t>Id </a:t>
            </a:r>
            <a:r>
              <a:rPr lang="tr-TR" sz="2000" dirty="0" smtClean="0"/>
              <a:t>&amp; Iq </a:t>
            </a:r>
            <a:r>
              <a:rPr lang="en-US" sz="2000" dirty="0" smtClean="0"/>
              <a:t>current, FFT analysis @10Hz speed @open loop</a:t>
            </a:r>
            <a:endParaRPr lang="tr-TR" sz="2000"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7" name="Picture 6"/>
          <p:cNvPicPr/>
          <p:nvPr/>
        </p:nvPicPr>
        <p:blipFill>
          <a:blip r:embed="rId2" cstate="print"/>
          <a:srcRect/>
          <a:stretch>
            <a:fillRect/>
          </a:stretch>
        </p:blipFill>
        <p:spPr bwMode="auto">
          <a:xfrm>
            <a:off x="215757" y="1334246"/>
            <a:ext cx="5681609" cy="3535704"/>
          </a:xfrm>
          <a:prstGeom prst="rect">
            <a:avLst/>
          </a:prstGeom>
          <a:noFill/>
          <a:ln w="9525">
            <a:noFill/>
            <a:miter lim="800000"/>
            <a:headEnd/>
            <a:tailEnd/>
          </a:ln>
        </p:spPr>
      </p:pic>
      <p:pic>
        <p:nvPicPr>
          <p:cNvPr id="8" name="Picture 7"/>
          <p:cNvPicPr/>
          <p:nvPr/>
        </p:nvPicPr>
        <p:blipFill>
          <a:blip r:embed="rId3" cstate="print"/>
          <a:srcRect/>
          <a:stretch>
            <a:fillRect/>
          </a:stretch>
        </p:blipFill>
        <p:spPr bwMode="auto">
          <a:xfrm>
            <a:off x="6061752" y="1366462"/>
            <a:ext cx="5743255" cy="3482941"/>
          </a:xfrm>
          <a:prstGeom prst="rect">
            <a:avLst/>
          </a:prstGeom>
          <a:noFill/>
          <a:ln w="9525">
            <a:noFill/>
            <a:miter lim="800000"/>
            <a:headEnd/>
            <a:tailEnd/>
          </a:ln>
        </p:spPr>
      </p:pic>
    </p:spTree>
    <p:extLst>
      <p:ext uri="{BB962C8B-B14F-4D97-AF65-F5344CB8AC3E}">
        <p14:creationId xmlns:p14="http://schemas.microsoft.com/office/powerpoint/2010/main" xmlns="" val="13675801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6" name="Picture 5"/>
          <p:cNvPicPr/>
          <p:nvPr/>
        </p:nvPicPr>
        <p:blipFill>
          <a:blip r:embed="rId2" cstate="print"/>
          <a:srcRect/>
          <a:stretch>
            <a:fillRect/>
          </a:stretch>
        </p:blipFill>
        <p:spPr bwMode="auto">
          <a:xfrm>
            <a:off x="207403" y="1341120"/>
            <a:ext cx="5522838" cy="3714337"/>
          </a:xfrm>
          <a:prstGeom prst="rect">
            <a:avLst/>
          </a:prstGeom>
          <a:noFill/>
          <a:ln w="9525">
            <a:noFill/>
            <a:miter lim="800000"/>
            <a:headEnd/>
            <a:tailEnd/>
          </a:ln>
        </p:spPr>
      </p:pic>
      <p:pic>
        <p:nvPicPr>
          <p:cNvPr id="9" name="Picture 8" descr="G:\0002.BMP"/>
          <p:cNvPicPr/>
          <p:nvPr/>
        </p:nvPicPr>
        <p:blipFill>
          <a:blip r:embed="rId3" cstate="print"/>
          <a:srcRect b="3148"/>
          <a:stretch>
            <a:fillRect/>
          </a:stretch>
        </p:blipFill>
        <p:spPr bwMode="auto">
          <a:xfrm>
            <a:off x="5927110" y="1372106"/>
            <a:ext cx="5949816" cy="3713601"/>
          </a:xfrm>
          <a:prstGeom prst="rect">
            <a:avLst/>
          </a:prstGeom>
          <a:noFill/>
          <a:ln w="9525">
            <a:noFill/>
            <a:miter lim="800000"/>
            <a:headEnd/>
            <a:tailEnd/>
          </a:ln>
        </p:spPr>
      </p:pic>
      <p:sp>
        <p:nvSpPr>
          <p:cNvPr id="27649" name="Rectangle 1"/>
          <p:cNvSpPr>
            <a:spLocks noGrp="1" noChangeArrowheads="1"/>
          </p:cNvSpPr>
          <p:nvPr>
            <p:ph idx="1"/>
          </p:nvPr>
        </p:nvSpPr>
        <p:spPr bwMode="auto">
          <a:xfrm>
            <a:off x="472816" y="5190739"/>
            <a:ext cx="4951939"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2000" dirty="0" err="1" smtClean="0"/>
              <a:t>phaseA</a:t>
            </a:r>
            <a:r>
              <a:rPr lang="en-US" sz="2000" dirty="0" smtClean="0"/>
              <a:t> current, FFT analysis @10Hz speed @open loop</a:t>
            </a:r>
          </a:p>
        </p:txBody>
      </p:sp>
      <p:sp>
        <p:nvSpPr>
          <p:cNvPr id="10" name="Rectangle 9"/>
          <p:cNvSpPr/>
          <p:nvPr/>
        </p:nvSpPr>
        <p:spPr>
          <a:xfrm>
            <a:off x="5935038" y="5078473"/>
            <a:ext cx="6096000" cy="707886"/>
          </a:xfrm>
          <a:prstGeom prst="rect">
            <a:avLst/>
          </a:prstGeom>
        </p:spPr>
        <p:txBody>
          <a:bodyPr>
            <a:spAutoFit/>
          </a:bodyPr>
          <a:lstStyle/>
          <a:p>
            <a:pPr algn="ctr"/>
            <a:r>
              <a:rPr lang="en-US" sz="2000" dirty="0" smtClean="0">
                <a:solidFill>
                  <a:schemeClr val="tx1">
                    <a:lumMod val="75000"/>
                    <a:lumOff val="25000"/>
                  </a:schemeClr>
                </a:solidFill>
              </a:rPr>
              <a:t>phase voltage and currents, and current harmonic distortions @10Hz speed @open loop</a:t>
            </a:r>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smtClean="0"/>
              <a:t>As the output frequency increases i.e. speed increases, current distortion decreases which can be seen below figure. (Ithd1 is decreased)</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6" name="Picture 5" descr="G:\0000.BMP"/>
          <p:cNvPicPr/>
          <p:nvPr/>
        </p:nvPicPr>
        <p:blipFill>
          <a:blip r:embed="rId2" cstate="print"/>
          <a:srcRect b="3020"/>
          <a:stretch>
            <a:fillRect/>
          </a:stretch>
        </p:blipFill>
        <p:spPr bwMode="auto">
          <a:xfrm>
            <a:off x="2958956" y="1990120"/>
            <a:ext cx="5917915" cy="3742862"/>
          </a:xfrm>
          <a:prstGeom prst="rect">
            <a:avLst/>
          </a:prstGeom>
          <a:noFill/>
          <a:ln w="9525">
            <a:noFill/>
            <a:miter lim="800000"/>
            <a:headEnd/>
            <a:tailEnd/>
          </a:ln>
        </p:spPr>
      </p:pic>
      <p:sp>
        <p:nvSpPr>
          <p:cNvPr id="7" name="Rectangle 6"/>
          <p:cNvSpPr/>
          <p:nvPr/>
        </p:nvSpPr>
        <p:spPr>
          <a:xfrm>
            <a:off x="2863065" y="5694882"/>
            <a:ext cx="6096000" cy="646331"/>
          </a:xfrm>
          <a:prstGeom prst="rect">
            <a:avLst/>
          </a:prstGeom>
        </p:spPr>
        <p:txBody>
          <a:bodyPr>
            <a:spAutoFit/>
          </a:bodyPr>
          <a:lstStyle/>
          <a:p>
            <a:pPr algn="ctr"/>
            <a:r>
              <a:rPr lang="en-US" dirty="0" smtClean="0">
                <a:solidFill>
                  <a:schemeClr val="tx1">
                    <a:lumMod val="75000"/>
                    <a:lumOff val="25000"/>
                  </a:schemeClr>
                </a:solidFill>
              </a:rPr>
              <a:t>phase voltage and currents, and current harmonic distortions @</a:t>
            </a:r>
            <a:r>
              <a:rPr lang="tr-TR" dirty="0" smtClean="0">
                <a:solidFill>
                  <a:schemeClr val="tx1">
                    <a:lumMod val="75000"/>
                    <a:lumOff val="25000"/>
                  </a:schemeClr>
                </a:solidFill>
              </a:rPr>
              <a:t>4</a:t>
            </a:r>
            <a:r>
              <a:rPr lang="en-US" dirty="0" smtClean="0">
                <a:solidFill>
                  <a:schemeClr val="tx1">
                    <a:lumMod val="75000"/>
                    <a:lumOff val="25000"/>
                  </a:schemeClr>
                </a:solidFill>
              </a:rPr>
              <a:t>0Hz speed @open loop</a:t>
            </a:r>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t</a:t>
            </a:r>
            <a:r>
              <a:rPr lang="en-US" dirty="0" smtClean="0"/>
              <a:t>o observe effects of switching frequency on the nonlinearity</a:t>
            </a:r>
            <a:r>
              <a:rPr lang="tr-TR" dirty="0" smtClean="0"/>
              <a:t>, </a:t>
            </a:r>
            <a:r>
              <a:rPr lang="en-US" dirty="0" smtClean="0"/>
              <a:t>regular PI current control is used</a:t>
            </a:r>
            <a:endParaRPr lang="tr-TR" dirty="0" smtClean="0"/>
          </a:p>
          <a:p>
            <a:pPr>
              <a:buFont typeface="Wingdings" panose="05000000000000000000" pitchFamily="2" charset="2"/>
              <a:buChar char="q"/>
            </a:pPr>
            <a:r>
              <a:rPr lang="tr-TR" dirty="0" smtClean="0"/>
              <a:t> t</a:t>
            </a:r>
            <a:r>
              <a:rPr lang="en-US" dirty="0" smtClean="0"/>
              <a:t>o eliminate effect of the back </a:t>
            </a:r>
            <a:r>
              <a:rPr lang="en-US" dirty="0" err="1" smtClean="0"/>
              <a:t>emf</a:t>
            </a:r>
            <a:r>
              <a:rPr lang="en-US" dirty="0" smtClean="0"/>
              <a:t> voltage, </a:t>
            </a:r>
            <a:r>
              <a:rPr lang="en-US" dirty="0" err="1" smtClean="0"/>
              <a:t>iq_ref</a:t>
            </a:r>
            <a:r>
              <a:rPr lang="en-US" dirty="0" smtClean="0"/>
              <a:t> is given zero</a:t>
            </a:r>
            <a:r>
              <a:rPr lang="tr-TR" dirty="0" smtClean="0"/>
              <a:t> </a:t>
            </a:r>
          </a:p>
          <a:p>
            <a:pPr>
              <a:buFont typeface="Wingdings" panose="05000000000000000000" pitchFamily="2" charset="2"/>
              <a:buChar char="q"/>
            </a:pPr>
            <a:r>
              <a:rPr lang="tr-TR" dirty="0" smtClean="0"/>
              <a:t> </a:t>
            </a:r>
            <a:r>
              <a:rPr lang="en-US" dirty="0" smtClean="0"/>
              <a:t>to eliminate Ls effect</a:t>
            </a:r>
            <a:r>
              <a:rPr lang="tr-TR" dirty="0" smtClean="0"/>
              <a:t>,</a:t>
            </a:r>
            <a:r>
              <a:rPr lang="en-US" dirty="0" smtClean="0"/>
              <a:t> </a:t>
            </a:r>
            <a:r>
              <a:rPr lang="en-US" dirty="0" err="1" smtClean="0"/>
              <a:t>id_ref</a:t>
            </a:r>
            <a:r>
              <a:rPr lang="en-US" dirty="0" smtClean="0"/>
              <a:t> is varied so slow then only remains Rs value</a:t>
            </a:r>
            <a:endParaRPr lang="tr-TR" dirty="0" smtClean="0"/>
          </a:p>
          <a:p>
            <a:pPr>
              <a:buFont typeface="Wingdings" panose="05000000000000000000" pitchFamily="2" charset="2"/>
              <a:buChar char="q"/>
            </a:pPr>
            <a:r>
              <a:rPr lang="tr-TR" dirty="0" smtClean="0"/>
              <a:t> e</a:t>
            </a:r>
            <a:r>
              <a:rPr lang="en-US" dirty="0" smtClean="0"/>
              <a:t>specially at zero crossing regions of id current, </a:t>
            </a:r>
            <a:r>
              <a:rPr lang="en-US" dirty="0" smtClean="0"/>
              <a:t>nonlinearities </a:t>
            </a:r>
            <a:r>
              <a:rPr lang="tr-TR" dirty="0" smtClean="0"/>
              <a:t>effect more dominant</a:t>
            </a:r>
            <a:endParaRPr lang="tr-TR" dirty="0" smtClean="0"/>
          </a:p>
          <a:p>
            <a:pPr>
              <a:buFont typeface="Wingdings" panose="05000000000000000000" pitchFamily="2" charset="2"/>
              <a:buChar char="q"/>
            </a:pPr>
            <a:r>
              <a:rPr lang="en-US" dirty="0" smtClean="0"/>
              <a:t> </a:t>
            </a:r>
            <a:r>
              <a:rPr lang="tr-TR" dirty="0" smtClean="0"/>
              <a:t>a</a:t>
            </a:r>
            <a:r>
              <a:rPr lang="en-US" dirty="0" smtClean="0"/>
              <a:t>s the switching frequency increases, nonlinearities get more severe as can be seen below id and </a:t>
            </a:r>
            <a:r>
              <a:rPr lang="en-US" dirty="0" err="1" smtClean="0"/>
              <a:t>Ud</a:t>
            </a:r>
            <a:r>
              <a:rPr lang="en-US" dirty="0" smtClean="0"/>
              <a:t> figures. </a:t>
            </a:r>
            <a:r>
              <a:rPr lang="tr-TR" dirty="0" smtClean="0"/>
              <a:t>		</a:t>
            </a:r>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16" name="Content Placeholder 15"/>
          <p:cNvPicPr>
            <a:picLocks noGrp="1"/>
          </p:cNvPicPr>
          <p:nvPr>
            <p:ph idx="1"/>
          </p:nvPr>
        </p:nvPicPr>
        <p:blipFill rotWithShape="1">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l="1658" t="7597" b="5260"/>
          <a:stretch/>
        </p:blipFill>
        <p:spPr bwMode="auto">
          <a:xfrm>
            <a:off x="176811" y="1009852"/>
            <a:ext cx="5609690" cy="2506895"/>
          </a:xfrm>
          <a:prstGeom prst="rect">
            <a:avLst/>
          </a:prstGeom>
          <a:noFill/>
          <a:ln>
            <a:noFill/>
          </a:ln>
          <a:extLst>
            <a:ext uri="{53640926-AAD7-44D8-BBD7-CCE9431645EC}">
              <a14:shadowObscured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a:ext>
          </a:extLst>
        </p:spPr>
      </p:pic>
      <p:pic>
        <p:nvPicPr>
          <p:cNvPr id="18" name="Picture 17"/>
          <p:cNvPicPr/>
          <p:nvPr/>
        </p:nvPicPr>
        <p:blipFill rotWithShape="1">
          <a:blip r:embed="rId3"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l="1745" t="8060" b="5292"/>
          <a:stretch/>
        </p:blipFill>
        <p:spPr bwMode="auto">
          <a:xfrm>
            <a:off x="6262099" y="1033676"/>
            <a:ext cx="5661061" cy="2475069"/>
          </a:xfrm>
          <a:prstGeom prst="rect">
            <a:avLst/>
          </a:prstGeom>
          <a:noFill/>
          <a:ln>
            <a:noFill/>
          </a:ln>
          <a:extLst>
            <a:ext uri="{53640926-AAD7-44D8-BBD7-CCE9431645EC}">
              <a14:shadowObscured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a:ext>
          </a:extLst>
        </p:spPr>
      </p:pic>
      <p:sp>
        <p:nvSpPr>
          <p:cNvPr id="19" name="Rectangle 18"/>
          <p:cNvSpPr/>
          <p:nvPr/>
        </p:nvSpPr>
        <p:spPr>
          <a:xfrm>
            <a:off x="4338427" y="3501307"/>
            <a:ext cx="3404522" cy="369332"/>
          </a:xfrm>
          <a:prstGeom prst="rect">
            <a:avLst/>
          </a:prstGeom>
        </p:spPr>
        <p:txBody>
          <a:bodyPr wrap="none">
            <a:spAutoFit/>
          </a:bodyPr>
          <a:lstStyle/>
          <a:p>
            <a:r>
              <a:rPr lang="en-US" dirty="0" smtClean="0"/>
              <a:t>blue Id current and red </a:t>
            </a:r>
            <a:r>
              <a:rPr lang="en-US" dirty="0" err="1" smtClean="0"/>
              <a:t>Ud</a:t>
            </a:r>
            <a:r>
              <a:rPr lang="en-US" dirty="0" smtClean="0"/>
              <a:t> voltage</a:t>
            </a:r>
            <a:endParaRPr lang="en-US" dirty="0"/>
          </a:p>
        </p:txBody>
      </p:sp>
      <p:pic>
        <p:nvPicPr>
          <p:cNvPr id="20" name="Picture 19"/>
          <p:cNvPicPr/>
          <p:nvPr/>
        </p:nvPicPr>
        <p:blipFill rotWithShape="1">
          <a:blip r:embed="rId4"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l="1309" t="7907" b="4633"/>
          <a:stretch/>
        </p:blipFill>
        <p:spPr bwMode="auto">
          <a:xfrm>
            <a:off x="159489" y="3856512"/>
            <a:ext cx="5650786" cy="2467351"/>
          </a:xfrm>
          <a:prstGeom prst="rect">
            <a:avLst/>
          </a:prstGeom>
          <a:noFill/>
          <a:ln>
            <a:noFill/>
          </a:ln>
          <a:extLst>
            <a:ext uri="{53640926-AAD7-44D8-BBD7-CCE9431645EC}">
              <a14:shadowObscured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a:ext>
          </a:extLst>
        </p:spPr>
      </p:pic>
      <p:pic>
        <p:nvPicPr>
          <p:cNvPr id="21" name="Picture 20"/>
          <p:cNvPicPr/>
          <p:nvPr/>
        </p:nvPicPr>
        <p:blipFill rotWithShape="1">
          <a:blip r:embed="rId5"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l="1047" t="7752" b="4945"/>
          <a:stretch/>
        </p:blipFill>
        <p:spPr bwMode="auto">
          <a:xfrm>
            <a:off x="6255562" y="3848753"/>
            <a:ext cx="5659987" cy="2475112"/>
          </a:xfrm>
          <a:prstGeom prst="rect">
            <a:avLst/>
          </a:prstGeom>
          <a:noFill/>
          <a:ln>
            <a:noFill/>
          </a:ln>
          <a:extLst>
            <a:ext uri="{53640926-AAD7-44D8-BBD7-CCE9431645EC}">
              <a14:shadowObscured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a:ext>
          </a:extLst>
        </p:spPr>
      </p:pic>
      <p:sp>
        <p:nvSpPr>
          <p:cNvPr id="22" name="Rectangle 21"/>
          <p:cNvSpPr/>
          <p:nvPr/>
        </p:nvSpPr>
        <p:spPr>
          <a:xfrm>
            <a:off x="2332418" y="1261380"/>
            <a:ext cx="1166986" cy="369332"/>
          </a:xfrm>
          <a:prstGeom prst="rect">
            <a:avLst/>
          </a:prstGeom>
        </p:spPr>
        <p:txBody>
          <a:bodyPr wrap="none">
            <a:spAutoFit/>
          </a:bodyPr>
          <a:lstStyle/>
          <a:p>
            <a:r>
              <a:rPr lang="tr-TR" dirty="0" smtClean="0"/>
              <a:t>Fsw 10kHz</a:t>
            </a:r>
            <a:endParaRPr lang="en-US" dirty="0"/>
          </a:p>
        </p:txBody>
      </p:sp>
      <p:sp>
        <p:nvSpPr>
          <p:cNvPr id="25" name="Rectangle 24"/>
          <p:cNvSpPr/>
          <p:nvPr/>
        </p:nvSpPr>
        <p:spPr>
          <a:xfrm>
            <a:off x="8630436" y="1211762"/>
            <a:ext cx="1166986" cy="369332"/>
          </a:xfrm>
          <a:prstGeom prst="rect">
            <a:avLst/>
          </a:prstGeom>
        </p:spPr>
        <p:txBody>
          <a:bodyPr wrap="none">
            <a:spAutoFit/>
          </a:bodyPr>
          <a:lstStyle/>
          <a:p>
            <a:r>
              <a:rPr lang="tr-TR" dirty="0" smtClean="0"/>
              <a:t>Fsw 20kHz</a:t>
            </a:r>
            <a:endParaRPr lang="en-US" dirty="0"/>
          </a:p>
        </p:txBody>
      </p:sp>
      <p:sp>
        <p:nvSpPr>
          <p:cNvPr id="26" name="Rectangle 25"/>
          <p:cNvSpPr/>
          <p:nvPr/>
        </p:nvSpPr>
        <p:spPr>
          <a:xfrm>
            <a:off x="4519181" y="4011669"/>
            <a:ext cx="1166986" cy="369332"/>
          </a:xfrm>
          <a:prstGeom prst="rect">
            <a:avLst/>
          </a:prstGeom>
        </p:spPr>
        <p:txBody>
          <a:bodyPr wrap="none">
            <a:spAutoFit/>
          </a:bodyPr>
          <a:lstStyle/>
          <a:p>
            <a:r>
              <a:rPr lang="tr-TR" dirty="0" smtClean="0"/>
              <a:t>Fsw 40kHz</a:t>
            </a:r>
            <a:endParaRPr lang="en-US" dirty="0"/>
          </a:p>
        </p:txBody>
      </p:sp>
      <p:sp>
        <p:nvSpPr>
          <p:cNvPr id="27" name="Rectangle 26"/>
          <p:cNvSpPr/>
          <p:nvPr/>
        </p:nvSpPr>
        <p:spPr>
          <a:xfrm>
            <a:off x="10562019" y="4036477"/>
            <a:ext cx="1284006" cy="369332"/>
          </a:xfrm>
          <a:prstGeom prst="rect">
            <a:avLst/>
          </a:prstGeom>
        </p:spPr>
        <p:txBody>
          <a:bodyPr wrap="none">
            <a:spAutoFit/>
          </a:bodyPr>
          <a:lstStyle/>
          <a:p>
            <a:r>
              <a:rPr lang="tr-TR" dirty="0" smtClean="0"/>
              <a:t>Fsw 100kHz</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5" grpId="0"/>
      <p:bldP spid="26"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t</a:t>
            </a:r>
            <a:r>
              <a:rPr lang="en-US" dirty="0" smtClean="0"/>
              <a:t>o find function of id f(id)</a:t>
            </a:r>
            <a:r>
              <a:rPr lang="tr-TR" dirty="0" smtClean="0"/>
              <a:t>,</a:t>
            </a:r>
            <a:r>
              <a:rPr lang="en-US" dirty="0" smtClean="0"/>
              <a:t> the measured Id &amp; </a:t>
            </a:r>
            <a:r>
              <a:rPr lang="en-US" dirty="0" err="1" smtClean="0"/>
              <a:t>Ud</a:t>
            </a:r>
            <a:r>
              <a:rPr lang="en-US" dirty="0" smtClean="0"/>
              <a:t> values are used which are taken at 20kHz switching frequency </a:t>
            </a:r>
            <a:r>
              <a:rPr lang="tr-TR" dirty="0" smtClean="0"/>
              <a:t>	</a:t>
            </a:r>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4" name="Picture 3"/>
          <p:cNvPicPr/>
          <p:nvPr/>
        </p:nvPicPr>
        <p:blipFill rotWithShape="1">
          <a:blip r:embed="rId2" cstate="print"/>
          <a:srcRect l="5822" t="4677" r="6095" b="3605"/>
          <a:stretch/>
        </p:blipFill>
        <p:spPr bwMode="auto">
          <a:xfrm>
            <a:off x="1" y="1911760"/>
            <a:ext cx="5732980" cy="3944510"/>
          </a:xfrm>
          <a:prstGeom prst="rect">
            <a:avLst/>
          </a:prstGeom>
          <a:noFill/>
          <a:ln>
            <a:noFill/>
          </a:ln>
          <a:extLst>
            <a:ext uri="{53640926-AAD7-44D8-BBD7-CCE9431645EC}">
              <a14:shadowObscured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a:ext>
          </a:extLst>
        </p:spPr>
      </p:pic>
      <p:pic>
        <p:nvPicPr>
          <p:cNvPr id="5" name="Picture 4"/>
          <p:cNvPicPr/>
          <p:nvPr/>
        </p:nvPicPr>
        <p:blipFill rotWithShape="1">
          <a:blip r:embed="rId3" cstate="print"/>
          <a:srcRect l="5575" t="3851" r="5851" b="4156"/>
          <a:stretch/>
        </p:blipFill>
        <p:spPr bwMode="auto">
          <a:xfrm>
            <a:off x="5850220" y="1904941"/>
            <a:ext cx="5810949" cy="3858861"/>
          </a:xfrm>
          <a:prstGeom prst="rect">
            <a:avLst/>
          </a:prstGeom>
          <a:noFill/>
          <a:ln>
            <a:noFill/>
          </a:ln>
          <a:extLst>
            <a:ext uri="{53640926-AAD7-44D8-BBD7-CCE9431645EC}">
              <a14:shadowObscured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a:ext>
          </a:extLst>
        </p:spPr>
      </p:pic>
      <p:sp>
        <p:nvSpPr>
          <p:cNvPr id="6" name="Rectangle 5"/>
          <p:cNvSpPr/>
          <p:nvPr/>
        </p:nvSpPr>
        <p:spPr>
          <a:xfrm>
            <a:off x="3900405" y="5843696"/>
            <a:ext cx="4267900" cy="369332"/>
          </a:xfrm>
          <a:prstGeom prst="rect">
            <a:avLst/>
          </a:prstGeom>
        </p:spPr>
        <p:txBody>
          <a:bodyPr wrap="none">
            <a:spAutoFit/>
          </a:bodyPr>
          <a:lstStyle/>
          <a:p>
            <a:r>
              <a:rPr lang="en-US" dirty="0" smtClean="0"/>
              <a:t>Id &amp; </a:t>
            </a:r>
            <a:r>
              <a:rPr lang="en-US" dirty="0" err="1" smtClean="0"/>
              <a:t>Ud</a:t>
            </a:r>
            <a:r>
              <a:rPr lang="en-US" dirty="0" smtClean="0"/>
              <a:t> graphs @</a:t>
            </a:r>
            <a:r>
              <a:rPr lang="en-US" dirty="0" err="1" smtClean="0"/>
              <a:t>fsw</a:t>
            </a:r>
            <a:r>
              <a:rPr lang="en-US" dirty="0" smtClean="0"/>
              <a:t>=20kHz @current loop</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err="1" smtClean="0"/>
              <a:t>Ud</a:t>
            </a:r>
            <a:r>
              <a:rPr lang="en-US" dirty="0" smtClean="0"/>
              <a:t> </a:t>
            </a:r>
            <a:r>
              <a:rPr lang="en-US" dirty="0" err="1" smtClean="0"/>
              <a:t>vs</a:t>
            </a:r>
            <a:r>
              <a:rPr lang="en-US" dirty="0" smtClean="0"/>
              <a:t> Id graph is separated into pieces of parts, and curve fitting is applied to each parts to find f(id)</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7" name="Picture 6"/>
          <p:cNvPicPr/>
          <p:nvPr/>
        </p:nvPicPr>
        <p:blipFill rotWithShape="1">
          <a:blip r:embed="rId2" cstate="print"/>
          <a:srcRect l="8198" t="5764" r="7893" b="7073"/>
          <a:stretch/>
        </p:blipFill>
        <p:spPr bwMode="auto">
          <a:xfrm>
            <a:off x="-1" y="1973119"/>
            <a:ext cx="5845997" cy="3831779"/>
          </a:xfrm>
          <a:prstGeom prst="rect">
            <a:avLst/>
          </a:prstGeom>
          <a:noFill/>
          <a:ln>
            <a:noFill/>
          </a:ln>
          <a:extLst>
            <a:ext uri="{53640926-AAD7-44D8-BBD7-CCE9431645EC}">
              <a14:shadowObscured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a:ext>
          </a:extLst>
        </p:spPr>
      </p:pic>
      <p:pic>
        <p:nvPicPr>
          <p:cNvPr id="8" name="Picture 7"/>
          <p:cNvPicPr/>
          <p:nvPr/>
        </p:nvPicPr>
        <p:blipFill rotWithShape="1">
          <a:blip r:embed="rId3" cstate="print"/>
          <a:srcRect l="6392" t="5058" r="6911" b="2906"/>
          <a:stretch/>
        </p:blipFill>
        <p:spPr bwMode="auto">
          <a:xfrm>
            <a:off x="6055195" y="1937445"/>
            <a:ext cx="5534055" cy="3867454"/>
          </a:xfrm>
          <a:prstGeom prst="rect">
            <a:avLst/>
          </a:prstGeom>
          <a:noFill/>
          <a:ln>
            <a:noFill/>
          </a:ln>
          <a:extLst>
            <a:ext uri="{53640926-AAD7-44D8-BBD7-CCE9431645EC}">
              <a14:shadowObscured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a:ext>
          </a:extLst>
        </p:spPr>
      </p:pic>
      <p:sp>
        <p:nvSpPr>
          <p:cNvPr id="9" name="Rectangle 8"/>
          <p:cNvSpPr/>
          <p:nvPr/>
        </p:nvSpPr>
        <p:spPr>
          <a:xfrm>
            <a:off x="184099" y="5874518"/>
            <a:ext cx="5659306" cy="369332"/>
          </a:xfrm>
          <a:prstGeom prst="rect">
            <a:avLst/>
          </a:prstGeom>
        </p:spPr>
        <p:txBody>
          <a:bodyPr wrap="none">
            <a:spAutoFit/>
          </a:bodyPr>
          <a:lstStyle/>
          <a:p>
            <a:r>
              <a:rPr lang="en-US" dirty="0" smtClean="0"/>
              <a:t>Id &amp; </a:t>
            </a:r>
            <a:r>
              <a:rPr lang="en-US" dirty="0" err="1" smtClean="0"/>
              <a:t>Ud</a:t>
            </a:r>
            <a:r>
              <a:rPr lang="en-US" dirty="0" smtClean="0"/>
              <a:t> graph, pieces of parts @</a:t>
            </a:r>
            <a:r>
              <a:rPr lang="en-US" dirty="0" err="1" smtClean="0"/>
              <a:t>fsw</a:t>
            </a:r>
            <a:r>
              <a:rPr lang="en-US" dirty="0" smtClean="0"/>
              <a:t>=20kHz @current loop</a:t>
            </a:r>
            <a:endParaRPr lang="en-US" dirty="0"/>
          </a:p>
        </p:txBody>
      </p:sp>
      <p:sp>
        <p:nvSpPr>
          <p:cNvPr id="10" name="Rectangle 9"/>
          <p:cNvSpPr/>
          <p:nvPr/>
        </p:nvSpPr>
        <p:spPr>
          <a:xfrm>
            <a:off x="6304687" y="5853970"/>
            <a:ext cx="5459443" cy="369332"/>
          </a:xfrm>
          <a:prstGeom prst="rect">
            <a:avLst/>
          </a:prstGeom>
        </p:spPr>
        <p:txBody>
          <a:bodyPr wrap="none">
            <a:spAutoFit/>
          </a:bodyPr>
          <a:lstStyle/>
          <a:p>
            <a:r>
              <a:rPr lang="en-US" dirty="0" smtClean="0"/>
              <a:t>Id &amp; </a:t>
            </a:r>
            <a:r>
              <a:rPr lang="en-US" dirty="0" err="1" smtClean="0"/>
              <a:t>Ud</a:t>
            </a:r>
            <a:r>
              <a:rPr lang="en-US" dirty="0" smtClean="0"/>
              <a:t> graph, fitted curves @</a:t>
            </a:r>
            <a:r>
              <a:rPr lang="en-US" dirty="0" err="1" smtClean="0"/>
              <a:t>fsw</a:t>
            </a:r>
            <a:r>
              <a:rPr lang="en-US" dirty="0" smtClean="0"/>
              <a:t>=20kHz @current loop</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en-US" dirty="0" smtClean="0"/>
              <a:t>If nonlinearity is compensated by using f(id) to get </a:t>
            </a:r>
            <a:r>
              <a:rPr lang="en-US" dirty="0" err="1" smtClean="0"/>
              <a:t>Ud</a:t>
            </a:r>
            <a:r>
              <a:rPr lang="en-US" dirty="0" smtClean="0"/>
              <a:t> voltage, id controller output will see only Rs </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11" name="Picture 10"/>
          <p:cNvPicPr/>
          <p:nvPr/>
        </p:nvPicPr>
        <p:blipFill rotWithShape="1">
          <a:blip r:embed="rId2" cstate="print"/>
          <a:srcRect l="2007" t="27438" r="347" b="14655"/>
          <a:stretch/>
        </p:blipFill>
        <p:spPr bwMode="auto">
          <a:xfrm>
            <a:off x="552047" y="1972967"/>
            <a:ext cx="10276914" cy="3585352"/>
          </a:xfrm>
          <a:prstGeom prst="rect">
            <a:avLst/>
          </a:prstGeom>
          <a:noFill/>
          <a:ln>
            <a:noFill/>
          </a:ln>
          <a:extLst>
            <a:ext uri="{53640926-AAD7-44D8-BBD7-CCE9431645EC}">
              <a14:shadowObscured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a:ext>
          </a:extLst>
        </p:spPr>
      </p:pic>
      <p:sp>
        <p:nvSpPr>
          <p:cNvPr id="13" name="Rectangle 12"/>
          <p:cNvSpPr/>
          <p:nvPr/>
        </p:nvSpPr>
        <p:spPr>
          <a:xfrm>
            <a:off x="2867799" y="5504648"/>
            <a:ext cx="5696111" cy="369332"/>
          </a:xfrm>
          <a:prstGeom prst="rect">
            <a:avLst/>
          </a:prstGeom>
        </p:spPr>
        <p:txBody>
          <a:bodyPr wrap="none">
            <a:spAutoFit/>
          </a:bodyPr>
          <a:lstStyle/>
          <a:p>
            <a:r>
              <a:rPr lang="en-US" dirty="0" err="1" smtClean="0"/>
              <a:t>simulink</a:t>
            </a:r>
            <a:r>
              <a:rPr lang="en-US" dirty="0" smtClean="0"/>
              <a:t> model, nonlinearity is compensated by using f(id) </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6" name="Content Placeholder 5"/>
          <p:cNvPicPr>
            <a:picLocks noGrp="1"/>
          </p:cNvPicPr>
          <p:nvPr>
            <p:ph idx="1"/>
          </p:nvPr>
        </p:nvPicPr>
        <p:blipFill rotWithShape="1">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t="5626" b="1600"/>
          <a:stretch/>
        </p:blipFill>
        <p:spPr bwMode="auto">
          <a:xfrm>
            <a:off x="1119883" y="1116672"/>
            <a:ext cx="9776359" cy="4318357"/>
          </a:xfrm>
          <a:prstGeom prst="rect">
            <a:avLst/>
          </a:prstGeom>
          <a:noFill/>
          <a:ln>
            <a:noFill/>
          </a:ln>
          <a:extLst>
            <a:ext uri="{53640926-AAD7-44D8-BBD7-CCE9431645EC}">
              <a14:shadowObscured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a:ext>
          </a:extLst>
        </p:spPr>
      </p:pic>
      <p:sp>
        <p:nvSpPr>
          <p:cNvPr id="7" name="Rectangle 6"/>
          <p:cNvSpPr/>
          <p:nvPr/>
        </p:nvSpPr>
        <p:spPr>
          <a:xfrm>
            <a:off x="1116457" y="5571632"/>
            <a:ext cx="9763875" cy="646331"/>
          </a:xfrm>
          <a:prstGeom prst="rect">
            <a:avLst/>
          </a:prstGeom>
        </p:spPr>
        <p:txBody>
          <a:bodyPr wrap="square">
            <a:spAutoFit/>
          </a:bodyPr>
          <a:lstStyle/>
          <a:p>
            <a:pPr algn="ctr"/>
            <a:r>
              <a:rPr lang="tr-TR" dirty="0" smtClean="0"/>
              <a:t>s</a:t>
            </a:r>
            <a:r>
              <a:rPr lang="en-US" dirty="0" err="1" smtClean="0"/>
              <a:t>imulation</a:t>
            </a:r>
            <a:r>
              <a:rPr lang="en-US" dirty="0" smtClean="0"/>
              <a:t> data, red </a:t>
            </a:r>
            <a:r>
              <a:rPr lang="en-US" dirty="0" err="1" smtClean="0"/>
              <a:t>id_ref</a:t>
            </a:r>
            <a:r>
              <a:rPr lang="en-US" dirty="0" smtClean="0"/>
              <a:t>, green f(id), blue id controller output, nonlinearity is compensated by using f(id) </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
        <p:nvSpPr>
          <p:cNvPr id="5" name="Content Placeholder 4"/>
          <p:cNvSpPr>
            <a:spLocks noGrp="1"/>
          </p:cNvSpPr>
          <p:nvPr>
            <p:ph idx="1"/>
          </p:nvPr>
        </p:nvSpPr>
        <p:spPr>
          <a:xfrm>
            <a:off x="150312" y="1034831"/>
            <a:ext cx="11949830" cy="5252953"/>
          </a:xfrm>
        </p:spPr>
        <p:txBody>
          <a:bodyPr/>
          <a:lstStyle/>
          <a:p>
            <a:endParaRPr lang="en-US" dirty="0"/>
          </a:p>
        </p:txBody>
      </p:sp>
      <p:pic>
        <p:nvPicPr>
          <p:cNvPr id="8" name="Picture 7"/>
          <p:cNvPicPr/>
          <p:nvPr/>
        </p:nvPicPr>
        <p:blipFill rotWithShape="1">
          <a:blip r:embed="rId3"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t="4806" b="3880"/>
          <a:stretch/>
        </p:blipFill>
        <p:spPr bwMode="auto">
          <a:xfrm>
            <a:off x="6232988" y="1335800"/>
            <a:ext cx="5804899" cy="3578115"/>
          </a:xfrm>
          <a:prstGeom prst="rect">
            <a:avLst/>
          </a:prstGeom>
          <a:noFill/>
          <a:ln>
            <a:noFill/>
          </a:ln>
          <a:extLst>
            <a:ext uri="{53640926-AAD7-44D8-BBD7-CCE9431645EC}">
              <a14:shadowObscured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a:ext>
          </a:extLst>
        </p:spPr>
      </p:pic>
      <p:pic>
        <p:nvPicPr>
          <p:cNvPr id="9" name="Picture 8"/>
          <p:cNvPicPr/>
          <p:nvPr/>
        </p:nvPicPr>
        <p:blipFill rotWithShape="1">
          <a:blip r:embed="rId4"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t="5892" b="4485"/>
          <a:stretch/>
        </p:blipFill>
        <p:spPr bwMode="auto">
          <a:xfrm>
            <a:off x="239889" y="1334564"/>
            <a:ext cx="5804899" cy="3606229"/>
          </a:xfrm>
          <a:prstGeom prst="rect">
            <a:avLst/>
          </a:prstGeom>
          <a:noFill/>
          <a:ln>
            <a:noFill/>
          </a:ln>
          <a:extLst>
            <a:ext uri="{53640926-AAD7-44D8-BBD7-CCE9431645EC}">
              <a14:shadowObscured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a:ext>
          </a:extLst>
        </p:spPr>
      </p:pic>
      <p:sp>
        <p:nvSpPr>
          <p:cNvPr id="10" name="Rectangle 9"/>
          <p:cNvSpPr/>
          <p:nvPr/>
        </p:nvSpPr>
        <p:spPr>
          <a:xfrm>
            <a:off x="263704" y="5109296"/>
            <a:ext cx="5674759" cy="646331"/>
          </a:xfrm>
          <a:prstGeom prst="rect">
            <a:avLst/>
          </a:prstGeom>
        </p:spPr>
        <p:txBody>
          <a:bodyPr wrap="square">
            <a:spAutoFit/>
          </a:bodyPr>
          <a:lstStyle/>
          <a:p>
            <a:pPr algn="ctr"/>
            <a:r>
              <a:rPr lang="en-US" dirty="0" smtClean="0"/>
              <a:t>simulation data, blue </a:t>
            </a:r>
            <a:r>
              <a:rPr lang="en-US" dirty="0" err="1" smtClean="0"/>
              <a:t>id_ref</a:t>
            </a:r>
            <a:r>
              <a:rPr lang="en-US" dirty="0" smtClean="0"/>
              <a:t>, green id, nonlinearity is not compensated, 10hz sine wave </a:t>
            </a:r>
            <a:r>
              <a:rPr lang="en-US" dirty="0" err="1" smtClean="0"/>
              <a:t>id_ref</a:t>
            </a:r>
            <a:r>
              <a:rPr lang="en-US" dirty="0" smtClean="0"/>
              <a:t> </a:t>
            </a:r>
            <a:endParaRPr lang="en-US" dirty="0"/>
          </a:p>
        </p:txBody>
      </p:sp>
      <p:sp>
        <p:nvSpPr>
          <p:cNvPr id="11" name="Rectangle 10"/>
          <p:cNvSpPr/>
          <p:nvPr/>
        </p:nvSpPr>
        <p:spPr>
          <a:xfrm>
            <a:off x="6243263" y="5047650"/>
            <a:ext cx="5767227" cy="646331"/>
          </a:xfrm>
          <a:prstGeom prst="rect">
            <a:avLst/>
          </a:prstGeom>
        </p:spPr>
        <p:txBody>
          <a:bodyPr wrap="square">
            <a:spAutoFit/>
          </a:bodyPr>
          <a:lstStyle/>
          <a:p>
            <a:pPr algn="ctr"/>
            <a:r>
              <a:rPr lang="en-US" dirty="0" smtClean="0"/>
              <a:t>simulation data, blue </a:t>
            </a:r>
            <a:r>
              <a:rPr lang="en-US" dirty="0" err="1" smtClean="0"/>
              <a:t>id_ref</a:t>
            </a:r>
            <a:r>
              <a:rPr lang="en-US" dirty="0" smtClean="0"/>
              <a:t>, green id, nonlinearity is compensated, 10hz sine wave </a:t>
            </a:r>
            <a:r>
              <a:rPr lang="en-US" dirty="0" err="1" smtClean="0"/>
              <a:t>id_ref</a:t>
            </a:r>
            <a:r>
              <a:rPr lang="en-US" dirty="0" smtClean="0"/>
              <a:t> </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Wingdings" panose="05000000000000000000" pitchFamily="2" charset="2"/>
              <a:buChar char="q"/>
            </a:pPr>
            <a:r>
              <a:rPr lang="en-US" dirty="0"/>
              <a:t> problem definition</a:t>
            </a:r>
          </a:p>
          <a:p>
            <a:pPr>
              <a:buFont typeface="Wingdings" panose="05000000000000000000" pitchFamily="2" charset="2"/>
              <a:buChar char="q"/>
            </a:pPr>
            <a:r>
              <a:rPr lang="en-US" dirty="0"/>
              <a:t> </a:t>
            </a:r>
            <a:r>
              <a:rPr lang="en-US" dirty="0" smtClean="0"/>
              <a:t>motivation</a:t>
            </a:r>
            <a:endParaRPr lang="tr-TR" dirty="0" smtClean="0"/>
          </a:p>
          <a:p>
            <a:pPr>
              <a:buFont typeface="Wingdings" panose="05000000000000000000" pitchFamily="2" charset="2"/>
              <a:buChar char="q"/>
            </a:pPr>
            <a:r>
              <a:rPr lang="tr-TR" dirty="0" smtClean="0"/>
              <a:t> experimental works</a:t>
            </a:r>
            <a:endParaRPr lang="en-US" dirty="0"/>
          </a:p>
          <a:p>
            <a:pPr>
              <a:buFont typeface="Wingdings" panose="05000000000000000000" pitchFamily="2" charset="2"/>
              <a:buChar char="q"/>
            </a:pPr>
            <a:r>
              <a:rPr lang="en-US" dirty="0" smtClean="0"/>
              <a:t> </a:t>
            </a:r>
            <a:r>
              <a:rPr lang="en-US" dirty="0"/>
              <a:t>future plan</a:t>
            </a:r>
          </a:p>
          <a:p>
            <a:endParaRPr lang="en-US" dirty="0"/>
          </a:p>
        </p:txBody>
      </p:sp>
      <p:sp>
        <p:nvSpPr>
          <p:cNvPr id="3" name="Title 2"/>
          <p:cNvSpPr>
            <a:spLocks noGrp="1"/>
          </p:cNvSpPr>
          <p:nvPr>
            <p:ph type="title"/>
          </p:nvPr>
        </p:nvSpPr>
        <p:spPr>
          <a:xfrm>
            <a:off x="1097280" y="189108"/>
            <a:ext cx="10058400" cy="759460"/>
          </a:xfrm>
        </p:spPr>
        <p:txBody>
          <a:bodyPr/>
          <a:lstStyle/>
          <a:p>
            <a:r>
              <a:rPr lang="en-US" dirty="0"/>
              <a:t>Outline</a:t>
            </a:r>
          </a:p>
        </p:txBody>
      </p:sp>
    </p:spTree>
    <p:extLst>
      <p:ext uri="{BB962C8B-B14F-4D97-AF65-F5344CB8AC3E}">
        <p14:creationId xmlns:p14="http://schemas.microsoft.com/office/powerpoint/2010/main" xmlns="" val="302731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
        <p:nvSpPr>
          <p:cNvPr id="5" name="Content Placeholder 4"/>
          <p:cNvSpPr>
            <a:spLocks noGrp="1"/>
          </p:cNvSpPr>
          <p:nvPr>
            <p:ph idx="1"/>
          </p:nvPr>
        </p:nvSpPr>
        <p:spPr>
          <a:xfrm>
            <a:off x="150312" y="1034831"/>
            <a:ext cx="11949830" cy="5252953"/>
          </a:xfrm>
        </p:spPr>
        <p:txBody>
          <a:bodyPr/>
          <a:lstStyle/>
          <a:p>
            <a:endParaRPr lang="en-US" dirty="0"/>
          </a:p>
        </p:txBody>
      </p:sp>
      <p:sp>
        <p:nvSpPr>
          <p:cNvPr id="10" name="Rectangle 9"/>
          <p:cNvSpPr/>
          <p:nvPr/>
        </p:nvSpPr>
        <p:spPr>
          <a:xfrm>
            <a:off x="263704" y="5109296"/>
            <a:ext cx="5674759" cy="646331"/>
          </a:xfrm>
          <a:prstGeom prst="rect">
            <a:avLst/>
          </a:prstGeom>
        </p:spPr>
        <p:txBody>
          <a:bodyPr wrap="square">
            <a:spAutoFit/>
          </a:bodyPr>
          <a:lstStyle/>
          <a:p>
            <a:pPr algn="ctr"/>
            <a:r>
              <a:rPr lang="en-US" dirty="0" smtClean="0"/>
              <a:t>simulation data, blue </a:t>
            </a:r>
            <a:r>
              <a:rPr lang="en-US" dirty="0" err="1" smtClean="0"/>
              <a:t>id_ref</a:t>
            </a:r>
            <a:r>
              <a:rPr lang="en-US" dirty="0" smtClean="0"/>
              <a:t>, green id, nonlinearity is not compensated, 10</a:t>
            </a:r>
            <a:r>
              <a:rPr lang="tr-TR" dirty="0" smtClean="0"/>
              <a:t>0</a:t>
            </a:r>
            <a:r>
              <a:rPr lang="en-US" dirty="0" err="1" smtClean="0"/>
              <a:t>hz</a:t>
            </a:r>
            <a:r>
              <a:rPr lang="en-US" dirty="0" smtClean="0"/>
              <a:t> sine wave </a:t>
            </a:r>
            <a:r>
              <a:rPr lang="en-US" dirty="0" err="1" smtClean="0"/>
              <a:t>id_ref</a:t>
            </a:r>
            <a:r>
              <a:rPr lang="en-US" dirty="0" smtClean="0"/>
              <a:t> </a:t>
            </a:r>
            <a:endParaRPr lang="en-US" dirty="0"/>
          </a:p>
        </p:txBody>
      </p:sp>
      <p:sp>
        <p:nvSpPr>
          <p:cNvPr id="11" name="Rectangle 10"/>
          <p:cNvSpPr/>
          <p:nvPr/>
        </p:nvSpPr>
        <p:spPr>
          <a:xfrm>
            <a:off x="6243263" y="5047650"/>
            <a:ext cx="5767227" cy="646331"/>
          </a:xfrm>
          <a:prstGeom prst="rect">
            <a:avLst/>
          </a:prstGeom>
        </p:spPr>
        <p:txBody>
          <a:bodyPr wrap="square">
            <a:spAutoFit/>
          </a:bodyPr>
          <a:lstStyle/>
          <a:p>
            <a:pPr algn="ctr"/>
            <a:r>
              <a:rPr lang="en-US" dirty="0" smtClean="0"/>
              <a:t>simulation data, blue </a:t>
            </a:r>
            <a:r>
              <a:rPr lang="en-US" dirty="0" err="1" smtClean="0"/>
              <a:t>id_ref</a:t>
            </a:r>
            <a:r>
              <a:rPr lang="en-US" dirty="0" smtClean="0"/>
              <a:t>, green id, nonlinearity is compensated, 10</a:t>
            </a:r>
            <a:r>
              <a:rPr lang="tr-TR" dirty="0" smtClean="0"/>
              <a:t>0</a:t>
            </a:r>
            <a:r>
              <a:rPr lang="en-US" dirty="0" err="1" smtClean="0"/>
              <a:t>hz</a:t>
            </a:r>
            <a:r>
              <a:rPr lang="en-US" dirty="0" smtClean="0"/>
              <a:t> sine wave </a:t>
            </a:r>
            <a:r>
              <a:rPr lang="en-US" dirty="0" err="1" smtClean="0"/>
              <a:t>id_ref</a:t>
            </a:r>
            <a:r>
              <a:rPr lang="en-US" dirty="0" smtClean="0"/>
              <a:t> </a:t>
            </a:r>
            <a:endParaRPr lang="en-US" dirty="0"/>
          </a:p>
        </p:txBody>
      </p:sp>
      <p:pic>
        <p:nvPicPr>
          <p:cNvPr id="12" name="Picture 11"/>
          <p:cNvPicPr/>
          <p:nvPr/>
        </p:nvPicPr>
        <p:blipFill rotWithShape="1">
          <a:blip r:embed="rId3"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t="6331"/>
          <a:stretch/>
        </p:blipFill>
        <p:spPr bwMode="auto">
          <a:xfrm>
            <a:off x="148856" y="1261001"/>
            <a:ext cx="5813757" cy="3815149"/>
          </a:xfrm>
          <a:prstGeom prst="rect">
            <a:avLst/>
          </a:prstGeom>
          <a:noFill/>
          <a:ln>
            <a:noFill/>
          </a:ln>
          <a:extLst>
            <a:ext uri="{53640926-AAD7-44D8-BBD7-CCE9431645EC}">
              <a14:shadowObscured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a:ext>
          </a:extLst>
        </p:spPr>
      </p:pic>
      <p:pic>
        <p:nvPicPr>
          <p:cNvPr id="13" name="Picture 12"/>
          <p:cNvPicPr/>
          <p:nvPr/>
        </p:nvPicPr>
        <p:blipFill rotWithShape="1">
          <a:blip r:embed="rId4"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t="5892" b="4330"/>
          <a:stretch/>
        </p:blipFill>
        <p:spPr bwMode="auto">
          <a:xfrm>
            <a:off x="6081820" y="1286542"/>
            <a:ext cx="6035749" cy="3763926"/>
          </a:xfrm>
          <a:prstGeom prst="rect">
            <a:avLst/>
          </a:prstGeom>
          <a:noFill/>
          <a:ln>
            <a:noFill/>
          </a:ln>
          <a:extLst>
            <a:ext uri="{53640926-AAD7-44D8-BBD7-CCE9431645EC}">
              <a14:shadowObscured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a:ext>
          </a:extLst>
        </p:spPr>
      </p:pic>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smtClean="0"/>
              <a:t>with compensation, bandwidth of the current controller is also increases as can be seen below bode diagrams</a:t>
            </a: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6" name="Picture 5"/>
          <p:cNvPicPr/>
          <p:nvPr/>
        </p:nvPicPr>
        <p:blipFill>
          <a:blip r:embed="rId2" cstate="print"/>
          <a:srcRect/>
          <a:stretch>
            <a:fillRect/>
          </a:stretch>
        </p:blipFill>
        <p:spPr bwMode="auto">
          <a:xfrm>
            <a:off x="153941" y="1979823"/>
            <a:ext cx="5760720" cy="3576447"/>
          </a:xfrm>
          <a:prstGeom prst="rect">
            <a:avLst/>
          </a:prstGeom>
          <a:noFill/>
          <a:ln w="9525">
            <a:noFill/>
            <a:miter lim="800000"/>
            <a:headEnd/>
            <a:tailEnd/>
          </a:ln>
        </p:spPr>
      </p:pic>
      <p:pic>
        <p:nvPicPr>
          <p:cNvPr id="7" name="Picture 6"/>
          <p:cNvPicPr/>
          <p:nvPr/>
        </p:nvPicPr>
        <p:blipFill>
          <a:blip r:embed="rId3" cstate="print"/>
          <a:srcRect/>
          <a:stretch>
            <a:fillRect/>
          </a:stretch>
        </p:blipFill>
        <p:spPr bwMode="auto">
          <a:xfrm>
            <a:off x="6143776" y="1982911"/>
            <a:ext cx="5760720" cy="3599466"/>
          </a:xfrm>
          <a:prstGeom prst="rect">
            <a:avLst/>
          </a:prstGeom>
          <a:noFill/>
          <a:ln w="9525">
            <a:noFill/>
            <a:miter lim="800000"/>
            <a:headEnd/>
            <a:tailEnd/>
          </a:ln>
        </p:spPr>
      </p:pic>
      <p:sp>
        <p:nvSpPr>
          <p:cNvPr id="8" name="Rectangle 7"/>
          <p:cNvSpPr/>
          <p:nvPr/>
        </p:nvSpPr>
        <p:spPr>
          <a:xfrm>
            <a:off x="140413" y="5623003"/>
            <a:ext cx="5777502" cy="646331"/>
          </a:xfrm>
          <a:prstGeom prst="rect">
            <a:avLst/>
          </a:prstGeom>
        </p:spPr>
        <p:txBody>
          <a:bodyPr wrap="square">
            <a:spAutoFit/>
          </a:bodyPr>
          <a:lstStyle/>
          <a:p>
            <a:pPr algn="ctr"/>
            <a:r>
              <a:rPr lang="en-US" dirty="0" smtClean="0"/>
              <a:t>bode diagram of current controller, without nonlinearity compensation</a:t>
            </a:r>
            <a:endParaRPr lang="en-US" dirty="0"/>
          </a:p>
        </p:txBody>
      </p:sp>
      <p:sp>
        <p:nvSpPr>
          <p:cNvPr id="9" name="Rectangle 8"/>
          <p:cNvSpPr/>
          <p:nvPr/>
        </p:nvSpPr>
        <p:spPr>
          <a:xfrm>
            <a:off x="6159357" y="5672661"/>
            <a:ext cx="5777502" cy="646331"/>
          </a:xfrm>
          <a:prstGeom prst="rect">
            <a:avLst/>
          </a:prstGeom>
        </p:spPr>
        <p:txBody>
          <a:bodyPr wrap="square">
            <a:spAutoFit/>
          </a:bodyPr>
          <a:lstStyle/>
          <a:p>
            <a:pPr algn="ctr"/>
            <a:r>
              <a:rPr lang="en-US" dirty="0" smtClean="0"/>
              <a:t>bode diagram of current controller, with nonlinearity compensation</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s</a:t>
            </a:r>
            <a:r>
              <a:rPr lang="en-US" dirty="0" err="1" smtClean="0"/>
              <a:t>imilar</a:t>
            </a:r>
            <a:r>
              <a:rPr lang="en-US" dirty="0" smtClean="0"/>
              <a:t> tests are repeated by experimentally</a:t>
            </a: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10" name="Picture 9" descr="D:\hyuruk\deneme\ec4pole\speed_test_index\compansated_step2_Kp_onethird_10Hz.wmf"/>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6179667" y="1713608"/>
            <a:ext cx="5760720" cy="3170586"/>
          </a:xfrm>
          <a:prstGeom prst="rect">
            <a:avLst/>
          </a:prstGeom>
          <a:noFill/>
          <a:ln>
            <a:noFill/>
          </a:ln>
        </p:spPr>
      </p:pic>
      <p:pic>
        <p:nvPicPr>
          <p:cNvPr id="12" name="Picture 11" descr="D:\hyuruk\deneme\ec4pole\speed_test_index\notcompansated_step_Kp_onethird_10Hz.wmf"/>
          <p:cNvPicPr/>
          <p:nvPr/>
        </p:nvPicPr>
        <p:blipFill>
          <a:blip r:embed="rId3"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0" y="1644115"/>
            <a:ext cx="5760720" cy="3167165"/>
          </a:xfrm>
          <a:prstGeom prst="rect">
            <a:avLst/>
          </a:prstGeom>
          <a:noFill/>
          <a:ln>
            <a:noFill/>
          </a:ln>
        </p:spPr>
      </p:pic>
      <p:sp>
        <p:nvSpPr>
          <p:cNvPr id="13" name="Rectangle 12"/>
          <p:cNvSpPr/>
          <p:nvPr/>
        </p:nvSpPr>
        <p:spPr>
          <a:xfrm>
            <a:off x="160962" y="4914086"/>
            <a:ext cx="5592566" cy="646331"/>
          </a:xfrm>
          <a:prstGeom prst="rect">
            <a:avLst/>
          </a:prstGeom>
        </p:spPr>
        <p:txBody>
          <a:bodyPr wrap="square">
            <a:spAutoFit/>
          </a:bodyPr>
          <a:lstStyle/>
          <a:p>
            <a:pPr algn="ctr"/>
            <a:r>
              <a:rPr lang="en-US" dirty="0" smtClean="0"/>
              <a:t>experimental data, orange </a:t>
            </a:r>
            <a:r>
              <a:rPr lang="en-US" dirty="0" err="1" smtClean="0"/>
              <a:t>id_ref</a:t>
            </a:r>
            <a:r>
              <a:rPr lang="en-US" dirty="0" smtClean="0"/>
              <a:t>, red id</a:t>
            </a:r>
            <a:r>
              <a:rPr lang="tr-TR" dirty="0" smtClean="0"/>
              <a:t>, </a:t>
            </a:r>
            <a:r>
              <a:rPr lang="en-US" dirty="0" smtClean="0"/>
              <a:t>nonlinearity is </a:t>
            </a:r>
            <a:r>
              <a:rPr lang="tr-TR" dirty="0" smtClean="0"/>
              <a:t>un</a:t>
            </a:r>
            <a:r>
              <a:rPr lang="en-US" dirty="0" smtClean="0"/>
              <a:t>compensated, 10hz sine wave </a:t>
            </a:r>
            <a:r>
              <a:rPr lang="en-US" dirty="0" err="1" smtClean="0"/>
              <a:t>id_ref</a:t>
            </a:r>
            <a:r>
              <a:rPr lang="en-US" dirty="0" smtClean="0"/>
              <a:t> </a:t>
            </a:r>
            <a:endParaRPr lang="en-US" dirty="0"/>
          </a:p>
        </p:txBody>
      </p:sp>
      <p:sp>
        <p:nvSpPr>
          <p:cNvPr id="14" name="Rectangle 13"/>
          <p:cNvSpPr/>
          <p:nvPr/>
        </p:nvSpPr>
        <p:spPr>
          <a:xfrm>
            <a:off x="6294634" y="4934635"/>
            <a:ext cx="5664485" cy="646331"/>
          </a:xfrm>
          <a:prstGeom prst="rect">
            <a:avLst/>
          </a:prstGeom>
        </p:spPr>
        <p:txBody>
          <a:bodyPr wrap="square">
            <a:spAutoFit/>
          </a:bodyPr>
          <a:lstStyle/>
          <a:p>
            <a:pPr algn="ctr"/>
            <a:r>
              <a:rPr lang="en-US" dirty="0" smtClean="0"/>
              <a:t>experimental data, orange </a:t>
            </a:r>
            <a:r>
              <a:rPr lang="en-US" dirty="0" err="1" smtClean="0"/>
              <a:t>id_ref</a:t>
            </a:r>
            <a:r>
              <a:rPr lang="en-US" dirty="0" smtClean="0"/>
              <a:t>, red id, blue f(id) nonlinearity is compensated, 10hz sine wave </a:t>
            </a:r>
            <a:r>
              <a:rPr lang="en-US" dirty="0" err="1" smtClean="0"/>
              <a:t>id_ref</a:t>
            </a:r>
            <a:r>
              <a:rPr lang="en-US" dirty="0" smtClean="0"/>
              <a:t> </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
        <p:nvSpPr>
          <p:cNvPr id="13" name="Rectangle 12"/>
          <p:cNvSpPr/>
          <p:nvPr/>
        </p:nvSpPr>
        <p:spPr>
          <a:xfrm>
            <a:off x="160962" y="4914086"/>
            <a:ext cx="5592566" cy="646331"/>
          </a:xfrm>
          <a:prstGeom prst="rect">
            <a:avLst/>
          </a:prstGeom>
        </p:spPr>
        <p:txBody>
          <a:bodyPr wrap="square">
            <a:spAutoFit/>
          </a:bodyPr>
          <a:lstStyle/>
          <a:p>
            <a:pPr algn="ctr"/>
            <a:r>
              <a:rPr lang="en-US" dirty="0" smtClean="0"/>
              <a:t>experimental data, orange </a:t>
            </a:r>
            <a:r>
              <a:rPr lang="en-US" dirty="0" err="1" smtClean="0"/>
              <a:t>id_ref</a:t>
            </a:r>
            <a:r>
              <a:rPr lang="en-US" dirty="0" smtClean="0"/>
              <a:t>, red id</a:t>
            </a:r>
            <a:r>
              <a:rPr lang="tr-TR" dirty="0" smtClean="0"/>
              <a:t>, </a:t>
            </a:r>
            <a:r>
              <a:rPr lang="en-US" dirty="0" smtClean="0"/>
              <a:t>nonlinearity is </a:t>
            </a:r>
            <a:r>
              <a:rPr lang="tr-TR" dirty="0" smtClean="0"/>
              <a:t>un</a:t>
            </a:r>
            <a:r>
              <a:rPr lang="en-US" dirty="0" smtClean="0"/>
              <a:t>compensated, 10</a:t>
            </a:r>
            <a:r>
              <a:rPr lang="tr-TR" dirty="0" smtClean="0"/>
              <a:t>0</a:t>
            </a:r>
            <a:r>
              <a:rPr lang="en-US" dirty="0" err="1" smtClean="0"/>
              <a:t>hz</a:t>
            </a:r>
            <a:r>
              <a:rPr lang="en-US" dirty="0" smtClean="0"/>
              <a:t> sine wave </a:t>
            </a:r>
            <a:r>
              <a:rPr lang="en-US" dirty="0" err="1" smtClean="0"/>
              <a:t>id_ref</a:t>
            </a:r>
            <a:r>
              <a:rPr lang="en-US" dirty="0" smtClean="0"/>
              <a:t> </a:t>
            </a:r>
            <a:endParaRPr lang="en-US" dirty="0"/>
          </a:p>
        </p:txBody>
      </p:sp>
      <p:sp>
        <p:nvSpPr>
          <p:cNvPr id="14" name="Rectangle 13"/>
          <p:cNvSpPr/>
          <p:nvPr/>
        </p:nvSpPr>
        <p:spPr>
          <a:xfrm>
            <a:off x="6294634" y="4934635"/>
            <a:ext cx="5664485" cy="646331"/>
          </a:xfrm>
          <a:prstGeom prst="rect">
            <a:avLst/>
          </a:prstGeom>
        </p:spPr>
        <p:txBody>
          <a:bodyPr wrap="square">
            <a:spAutoFit/>
          </a:bodyPr>
          <a:lstStyle/>
          <a:p>
            <a:pPr algn="ctr"/>
            <a:r>
              <a:rPr lang="en-US" dirty="0" smtClean="0"/>
              <a:t>experimental data, orange </a:t>
            </a:r>
            <a:r>
              <a:rPr lang="en-US" dirty="0" err="1" smtClean="0"/>
              <a:t>id_ref</a:t>
            </a:r>
            <a:r>
              <a:rPr lang="en-US" dirty="0" smtClean="0"/>
              <a:t>, red id, blue f(id) nonlinearity is compensated, 10</a:t>
            </a:r>
            <a:r>
              <a:rPr lang="tr-TR" dirty="0" smtClean="0"/>
              <a:t>0</a:t>
            </a:r>
            <a:r>
              <a:rPr lang="en-US" dirty="0" err="1" smtClean="0"/>
              <a:t>hz</a:t>
            </a:r>
            <a:r>
              <a:rPr lang="en-US" dirty="0" smtClean="0"/>
              <a:t> sine wave </a:t>
            </a:r>
            <a:r>
              <a:rPr lang="en-US" dirty="0" err="1" smtClean="0"/>
              <a:t>id_ref</a:t>
            </a:r>
            <a:r>
              <a:rPr lang="en-US" dirty="0" smtClean="0"/>
              <a:t> </a:t>
            </a:r>
            <a:endParaRPr lang="en-US" dirty="0"/>
          </a:p>
        </p:txBody>
      </p:sp>
      <p:pic>
        <p:nvPicPr>
          <p:cNvPr id="8" name="Picture 7" descr="D:\hyuruk\deneme\ec4pole\speed_test_index\compansated_step_Kp_onethird_100Hz.wmf"/>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6111982" y="1568129"/>
            <a:ext cx="5760720" cy="3167165"/>
          </a:xfrm>
          <a:prstGeom prst="rect">
            <a:avLst/>
          </a:prstGeom>
          <a:noFill/>
          <a:ln>
            <a:noFill/>
          </a:ln>
        </p:spPr>
      </p:pic>
      <p:pic>
        <p:nvPicPr>
          <p:cNvPr id="9" name="Picture 8" descr="D:\hyuruk\deneme\ec4pole\speed_test_index\notcompansated_step_Kp_onethird_100Hz.wmf"/>
          <p:cNvPicPr/>
          <p:nvPr/>
        </p:nvPicPr>
        <p:blipFill>
          <a:blip r:embed="rId3"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0" y="1577149"/>
            <a:ext cx="5760720" cy="3170586"/>
          </a:xfrm>
          <a:prstGeom prst="rect">
            <a:avLst/>
          </a:prstGeom>
          <a:noFill/>
          <a:ln>
            <a:noFill/>
          </a:ln>
        </p:spPr>
      </p:pic>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difficulties </a:t>
            </a:r>
            <a:r>
              <a:rPr lang="en-US" dirty="0" smtClean="0"/>
              <a:t>to get f(id) for compensating nonlinearities</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8" name="Picture 7"/>
          <p:cNvPicPr/>
          <p:nvPr/>
        </p:nvPicPr>
        <p:blipFill rotWithShape="1">
          <a:blip r:embed="rId2" cstate="print"/>
          <a:srcRect l="9682" t="4561" r="6387" b="7474"/>
          <a:stretch/>
        </p:blipFill>
        <p:spPr bwMode="auto">
          <a:xfrm>
            <a:off x="20320" y="1531285"/>
            <a:ext cx="3799840" cy="2908635"/>
          </a:xfrm>
          <a:prstGeom prst="rect">
            <a:avLst/>
          </a:prstGeom>
          <a:noFill/>
          <a:ln>
            <a:noFill/>
          </a:ln>
          <a:extLst>
            <a:ext uri="{53640926-AAD7-44D8-BBD7-CCE9431645EC}">
              <a14:shadowObscured xmlns:lc="http://schemas.openxmlformats.org/drawingml/2006/lockedCanvas" xmlns:pic="http://schemas.openxmlformats.org/drawingml/2006/picture"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wne="http://schemas.microsoft.com/office/word/2006/wordml" xmlns:wp="http://schemas.openxmlformats.org/drawingml/2006/wordprocessingDrawing" xmlns:m="http://schemas.openxmlformats.org/officeDocument/2006/math" xmlns:ve="http://schemas.openxmlformats.org/markup-compatibility/2006"/>
            </a:ext>
          </a:extLst>
        </p:spPr>
      </p:pic>
      <p:pic>
        <p:nvPicPr>
          <p:cNvPr id="9" name="Picture 8"/>
          <p:cNvPicPr/>
          <p:nvPr/>
        </p:nvPicPr>
        <p:blipFill rotWithShape="1">
          <a:blip r:embed="rId3" cstate="print"/>
          <a:srcRect l="7763" t="6286" r="8571" b="4502"/>
          <a:stretch/>
        </p:blipFill>
        <p:spPr bwMode="auto">
          <a:xfrm>
            <a:off x="3900313" y="1577034"/>
            <a:ext cx="4054967" cy="2934005"/>
          </a:xfrm>
          <a:prstGeom prst="rect">
            <a:avLst/>
          </a:prstGeom>
          <a:noFill/>
          <a:ln>
            <a:noFill/>
          </a:ln>
          <a:extLst>
            <a:ext uri="{53640926-AAD7-44D8-BBD7-CCE9431645EC}">
              <a14:shadowObscured xmlns:lc="http://schemas.openxmlformats.org/drawingml/2006/lockedCanvas" xmlns:pic="http://schemas.openxmlformats.org/drawingml/2006/picture"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wne="http://schemas.microsoft.com/office/word/2006/wordml" xmlns:wp="http://schemas.openxmlformats.org/drawingml/2006/wordprocessingDrawing" xmlns:m="http://schemas.openxmlformats.org/officeDocument/2006/math" xmlns:ve="http://schemas.openxmlformats.org/markup-compatibility/2006"/>
            </a:ext>
          </a:extLst>
        </p:spPr>
      </p:pic>
      <p:pic>
        <p:nvPicPr>
          <p:cNvPr id="11" name="Picture 10"/>
          <p:cNvPicPr/>
          <p:nvPr/>
        </p:nvPicPr>
        <p:blipFill rotWithShape="1">
          <a:blip r:embed="rId4" cstate="print"/>
          <a:srcRect l="7936" t="5757" r="8238" b="4632"/>
          <a:stretch/>
        </p:blipFill>
        <p:spPr bwMode="auto">
          <a:xfrm>
            <a:off x="8040494" y="1565454"/>
            <a:ext cx="4070225" cy="2894786"/>
          </a:xfrm>
          <a:prstGeom prst="rect">
            <a:avLst/>
          </a:prstGeom>
          <a:noFill/>
          <a:ln>
            <a:noFill/>
          </a:ln>
          <a:extLst>
            <a:ext uri="{53640926-AAD7-44D8-BBD7-CCE9431645EC}">
              <a14:shadowObscured xmlns:lc="http://schemas.openxmlformats.org/drawingml/2006/lockedCanvas" xmlns:pic="http://schemas.openxmlformats.org/drawingml/2006/picture"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wne="http://schemas.microsoft.com/office/word/2006/wordml" xmlns:wp="http://schemas.openxmlformats.org/drawingml/2006/wordprocessingDrawing" xmlns:m="http://schemas.openxmlformats.org/officeDocument/2006/math" xmlns:ve="http://schemas.openxmlformats.org/markup-compatibility/2006"/>
            </a:ext>
          </a:extLst>
        </p:spPr>
      </p:pic>
      <p:sp>
        <p:nvSpPr>
          <p:cNvPr id="15" name="Rectangle 14"/>
          <p:cNvSpPr/>
          <p:nvPr/>
        </p:nvSpPr>
        <p:spPr>
          <a:xfrm>
            <a:off x="132080" y="4518075"/>
            <a:ext cx="3606800" cy="1200329"/>
          </a:xfrm>
          <a:prstGeom prst="rect">
            <a:avLst/>
          </a:prstGeom>
        </p:spPr>
        <p:txBody>
          <a:bodyPr wrap="square">
            <a:spAutoFit/>
          </a:bodyPr>
          <a:lstStyle/>
          <a:p>
            <a:pPr algn="ctr"/>
            <a:r>
              <a:rPr lang="en-US" dirty="0" smtClean="0"/>
              <a:t>one of the piece of parts red measured data, only fractions different between blue and yellow fitted curves</a:t>
            </a:r>
            <a:endParaRPr lang="en-US" dirty="0"/>
          </a:p>
        </p:txBody>
      </p:sp>
      <p:sp>
        <p:nvSpPr>
          <p:cNvPr id="16" name="Rectangle 15"/>
          <p:cNvSpPr/>
          <p:nvPr/>
        </p:nvSpPr>
        <p:spPr>
          <a:xfrm>
            <a:off x="3891280" y="4619675"/>
            <a:ext cx="4074160" cy="923330"/>
          </a:xfrm>
          <a:prstGeom prst="rect">
            <a:avLst/>
          </a:prstGeom>
        </p:spPr>
        <p:txBody>
          <a:bodyPr wrap="square">
            <a:spAutoFit/>
          </a:bodyPr>
          <a:lstStyle/>
          <a:p>
            <a:pPr algn="ctr"/>
            <a:r>
              <a:rPr lang="en-US" dirty="0" smtClean="0"/>
              <a:t>blue 1ms per sample, green 0.5ms per sample, Id </a:t>
            </a:r>
            <a:r>
              <a:rPr lang="en-US" dirty="0" err="1" smtClean="0"/>
              <a:t>vs</a:t>
            </a:r>
            <a:r>
              <a:rPr lang="en-US" dirty="0" smtClean="0"/>
              <a:t> </a:t>
            </a:r>
            <a:r>
              <a:rPr lang="en-US" dirty="0" err="1" smtClean="0"/>
              <a:t>Ud</a:t>
            </a:r>
            <a:r>
              <a:rPr lang="en-US" dirty="0" smtClean="0"/>
              <a:t> graphs with different sample rates</a:t>
            </a:r>
            <a:endParaRPr lang="en-US" dirty="0"/>
          </a:p>
        </p:txBody>
      </p:sp>
      <p:sp>
        <p:nvSpPr>
          <p:cNvPr id="17" name="Rectangle 16"/>
          <p:cNvSpPr/>
          <p:nvPr/>
        </p:nvSpPr>
        <p:spPr>
          <a:xfrm>
            <a:off x="7954711" y="4656574"/>
            <a:ext cx="4034089" cy="646331"/>
          </a:xfrm>
          <a:prstGeom prst="rect">
            <a:avLst/>
          </a:prstGeom>
        </p:spPr>
        <p:txBody>
          <a:bodyPr wrap="square">
            <a:spAutoFit/>
          </a:bodyPr>
          <a:lstStyle/>
          <a:p>
            <a:pPr algn="ctr"/>
            <a:r>
              <a:rPr lang="en-US" dirty="0" smtClean="0"/>
              <a:t>Id </a:t>
            </a:r>
            <a:r>
              <a:rPr lang="en-US" dirty="0" err="1" smtClean="0"/>
              <a:t>vs</a:t>
            </a:r>
            <a:r>
              <a:rPr lang="en-US" dirty="0" smtClean="0"/>
              <a:t> </a:t>
            </a:r>
            <a:r>
              <a:rPr lang="en-US" dirty="0" err="1" smtClean="0"/>
              <a:t>Ud</a:t>
            </a:r>
            <a:r>
              <a:rPr lang="en-US" dirty="0" smtClean="0"/>
              <a:t> graphs with different input voltage values</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d</a:t>
            </a:r>
            <a:r>
              <a:rPr lang="en-US" dirty="0" err="1" smtClean="0"/>
              <a:t>ead</a:t>
            </a:r>
            <a:r>
              <a:rPr lang="en-US" dirty="0" smtClean="0"/>
              <a:t>-time</a:t>
            </a:r>
            <a:r>
              <a:rPr lang="tr-TR" dirty="0" smtClean="0"/>
              <a:t> </a:t>
            </a:r>
          </a:p>
          <a:p>
            <a:pPr lvl="1">
              <a:buFont typeface="Wingdings" panose="05000000000000000000" pitchFamily="2" charset="2"/>
              <a:buChar char="q"/>
            </a:pPr>
            <a:r>
              <a:rPr lang="tr-TR" dirty="0" smtClean="0"/>
              <a:t> </a:t>
            </a:r>
            <a:r>
              <a:rPr lang="en-US" dirty="0" smtClean="0"/>
              <a:t>for this MOSFET based VSI, dead-time is configured to 1.0us</a:t>
            </a:r>
            <a:endParaRPr lang="tr-TR" dirty="0" smtClean="0"/>
          </a:p>
          <a:p>
            <a:pPr>
              <a:buFont typeface="Wingdings" panose="05000000000000000000" pitchFamily="2" charset="2"/>
              <a:buChar char="q"/>
            </a:pPr>
            <a:r>
              <a:rPr lang="tr-TR" dirty="0" smtClean="0"/>
              <a:t> </a:t>
            </a:r>
            <a:r>
              <a:rPr lang="en-US" dirty="0" smtClean="0"/>
              <a:t>rise/fall time of the </a:t>
            </a:r>
            <a:r>
              <a:rPr lang="en-US" dirty="0" err="1" smtClean="0"/>
              <a:t>mosfet</a:t>
            </a:r>
            <a:r>
              <a:rPr lang="en-US" dirty="0" smtClean="0"/>
              <a:t>/gate driver</a:t>
            </a:r>
            <a:endParaRPr lang="tr-TR" dirty="0" smtClean="0"/>
          </a:p>
          <a:p>
            <a:pPr>
              <a:buFont typeface="Wingdings" panose="05000000000000000000" pitchFamily="2" charset="2"/>
              <a:buChar char="q"/>
            </a:pPr>
            <a:r>
              <a:rPr lang="en-US" dirty="0" smtClean="0"/>
              <a:t> turn on/off delay time of the </a:t>
            </a:r>
            <a:r>
              <a:rPr lang="en-US" dirty="0" err="1" smtClean="0"/>
              <a:t>mosfet</a:t>
            </a:r>
            <a:r>
              <a:rPr lang="en-US" dirty="0" smtClean="0"/>
              <a:t>/gate driver </a:t>
            </a:r>
            <a:endParaRPr lang="tr-TR" dirty="0" smtClean="0"/>
          </a:p>
          <a:p>
            <a:pPr>
              <a:buNone/>
            </a:pPr>
            <a:r>
              <a:rPr lang="en-US" dirty="0" smtClean="0"/>
              <a:t>are the most dominant terms in the nonlinearity</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10" name="Picture 9"/>
          <p:cNvPicPr/>
          <p:nvPr/>
        </p:nvPicPr>
        <p:blipFill rotWithShape="1">
          <a:blip r:embed="rId2"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wne="http://schemas.microsoft.com/office/word/2006/wordml" xmlns:wp="http://schemas.openxmlformats.org/drawingml/2006/wordprocessingDrawing" xmlns:m="http://schemas.openxmlformats.org/officeDocument/2006/math" xmlns:ve="http://schemas.openxmlformats.org/markup-compatibility/2006" val="0"/>
              </a:ext>
            </a:extLst>
          </a:blip>
          <a:srcRect t="25226" r="-10"/>
          <a:stretch/>
        </p:blipFill>
        <p:spPr bwMode="auto">
          <a:xfrm>
            <a:off x="0" y="3834447"/>
            <a:ext cx="5842000" cy="2058353"/>
          </a:xfrm>
          <a:prstGeom prst="rect">
            <a:avLst/>
          </a:prstGeom>
          <a:noFill/>
          <a:ln>
            <a:noFill/>
          </a:ln>
          <a:extLst>
            <a:ext uri="{53640926-AAD7-44D8-BBD7-CCE9431645EC}">
              <a14:shadowObscured xmlns:lc="http://schemas.openxmlformats.org/drawingml/2006/lockedCanvas" xmlns:pic="http://schemas.openxmlformats.org/drawingml/2006/picture"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wne="http://schemas.microsoft.com/office/word/2006/wordml" xmlns:wp="http://schemas.openxmlformats.org/drawingml/2006/wordprocessingDrawing" xmlns:m="http://schemas.openxmlformats.org/officeDocument/2006/math" xmlns:ve="http://schemas.openxmlformats.org/markup-compatibility/2006"/>
            </a:ext>
          </a:extLst>
        </p:spPr>
      </p:pic>
      <p:pic>
        <p:nvPicPr>
          <p:cNvPr id="12" name="Picture 11"/>
          <p:cNvPicPr/>
          <p:nvPr/>
        </p:nvPicPr>
        <p:blipFill>
          <a:blip r:embed="rId3" cstate="print"/>
          <a:srcRect/>
          <a:stretch>
            <a:fillRect/>
          </a:stretch>
        </p:blipFill>
        <p:spPr bwMode="auto">
          <a:xfrm>
            <a:off x="5994400" y="3799840"/>
            <a:ext cx="5943600" cy="2204720"/>
          </a:xfrm>
          <a:prstGeom prst="rect">
            <a:avLst/>
          </a:prstGeom>
          <a:noFill/>
          <a:ln w="9525">
            <a:noFill/>
            <a:miter lim="800000"/>
            <a:headEnd/>
            <a:tailEnd/>
          </a:ln>
        </p:spPr>
      </p:pic>
      <p:sp>
        <p:nvSpPr>
          <p:cNvPr id="13" name="Rectangle 12"/>
          <p:cNvSpPr/>
          <p:nvPr/>
        </p:nvSpPr>
        <p:spPr>
          <a:xfrm>
            <a:off x="1111938" y="5977374"/>
            <a:ext cx="3140603" cy="369332"/>
          </a:xfrm>
          <a:prstGeom prst="rect">
            <a:avLst/>
          </a:prstGeom>
        </p:spPr>
        <p:txBody>
          <a:bodyPr wrap="none">
            <a:spAutoFit/>
          </a:bodyPr>
          <a:lstStyle/>
          <a:p>
            <a:r>
              <a:rPr lang="en-US" dirty="0" smtClean="0"/>
              <a:t>MOSFET SUM90N10 time specs</a:t>
            </a:r>
            <a:endParaRPr lang="en-US" dirty="0"/>
          </a:p>
        </p:txBody>
      </p:sp>
      <p:sp>
        <p:nvSpPr>
          <p:cNvPr id="18" name="Rectangle 17"/>
          <p:cNvSpPr/>
          <p:nvPr/>
        </p:nvSpPr>
        <p:spPr>
          <a:xfrm>
            <a:off x="8193170" y="5987534"/>
            <a:ext cx="2064219" cy="369332"/>
          </a:xfrm>
          <a:prstGeom prst="rect">
            <a:avLst/>
          </a:prstGeom>
        </p:spPr>
        <p:txBody>
          <a:bodyPr wrap="none">
            <a:spAutoFit/>
          </a:bodyPr>
          <a:lstStyle/>
          <a:p>
            <a:r>
              <a:rPr lang="en-US" dirty="0" smtClean="0"/>
              <a:t>irs2336D time specs</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8" name="Content Placeholder 7" descr="D:\hyuruk\ACAR\AD-0165\pwm\pwm 007.jpg"/>
          <p:cNvPicPr>
            <a:picLocks noGrp="1"/>
          </p:cNvPicPr>
          <p:nvPr>
            <p:ph idx="1"/>
          </p:nvPr>
        </p:nvPicPr>
        <p:blipFill>
          <a:blip r:embed="rId2" cstate="print"/>
          <a:srcRect/>
          <a:stretch>
            <a:fillRect/>
          </a:stretch>
        </p:blipFill>
        <p:spPr bwMode="auto">
          <a:xfrm>
            <a:off x="256294" y="1214322"/>
            <a:ext cx="5565386" cy="4038398"/>
          </a:xfrm>
          <a:prstGeom prst="rect">
            <a:avLst/>
          </a:prstGeom>
          <a:noFill/>
          <a:ln w="9525">
            <a:noFill/>
            <a:miter lim="800000"/>
            <a:headEnd/>
            <a:tailEnd/>
          </a:ln>
        </p:spPr>
      </p:pic>
      <p:pic>
        <p:nvPicPr>
          <p:cNvPr id="14" name="Picture 13" descr="D:\hyuruk\ACAR\AD-0165\pwm\pwm 008.jpg"/>
          <p:cNvPicPr/>
          <p:nvPr/>
        </p:nvPicPr>
        <p:blipFill>
          <a:blip r:embed="rId3" cstate="print"/>
          <a:srcRect/>
          <a:stretch>
            <a:fillRect/>
          </a:stretch>
        </p:blipFill>
        <p:spPr bwMode="auto">
          <a:xfrm>
            <a:off x="6162766" y="1208756"/>
            <a:ext cx="5602514" cy="4084604"/>
          </a:xfrm>
          <a:prstGeom prst="rect">
            <a:avLst/>
          </a:prstGeom>
          <a:noFill/>
          <a:ln w="9525">
            <a:noFill/>
            <a:miter lim="800000"/>
            <a:headEnd/>
            <a:tailEnd/>
          </a:ln>
        </p:spPr>
      </p:pic>
      <p:sp>
        <p:nvSpPr>
          <p:cNvPr id="15" name="Rectangle 14"/>
          <p:cNvSpPr/>
          <p:nvPr/>
        </p:nvSpPr>
        <p:spPr>
          <a:xfrm>
            <a:off x="314960" y="5446375"/>
            <a:ext cx="11470640" cy="646331"/>
          </a:xfrm>
          <a:prstGeom prst="rect">
            <a:avLst/>
          </a:prstGeom>
        </p:spPr>
        <p:txBody>
          <a:bodyPr wrap="square">
            <a:spAutoFit/>
          </a:bodyPr>
          <a:lstStyle/>
          <a:p>
            <a:pPr algn="ctr"/>
            <a:r>
              <a:rPr lang="en-US" dirty="0" smtClean="0"/>
              <a:t>yellow </a:t>
            </a:r>
            <a:r>
              <a:rPr lang="en-US" dirty="0" err="1" smtClean="0"/>
              <a:t>PWMA_VinHI</a:t>
            </a:r>
            <a:r>
              <a:rPr lang="en-US" dirty="0" smtClean="0"/>
              <a:t>, blue </a:t>
            </a:r>
            <a:r>
              <a:rPr lang="en-US" dirty="0" err="1" smtClean="0"/>
              <a:t>PWMB_VinLO</a:t>
            </a:r>
            <a:r>
              <a:rPr lang="en-US" dirty="0" smtClean="0"/>
              <a:t> (gate driver inputs), pink </a:t>
            </a:r>
            <a:r>
              <a:rPr lang="en-US" dirty="0" err="1" smtClean="0"/>
              <a:t>Gate_driver_OUTA_HI</a:t>
            </a:r>
            <a:r>
              <a:rPr lang="en-US" dirty="0" smtClean="0"/>
              <a:t>, green </a:t>
            </a:r>
            <a:r>
              <a:rPr lang="en-US" dirty="0" err="1" smtClean="0"/>
              <a:t>gate_driver_OUTB_LO</a:t>
            </a:r>
            <a:r>
              <a:rPr lang="en-US" dirty="0" smtClean="0"/>
              <a:t>, irs2236(D) active low</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smtClean="0"/>
              <a:t>Effect of these time parameters get more dominant as the switching frequency </a:t>
            </a:r>
            <a:r>
              <a:rPr lang="en-US" dirty="0" smtClean="0"/>
              <a:t>increases </a:t>
            </a:r>
            <a:endParaRPr lang="tr-TR" dirty="0" smtClean="0"/>
          </a:p>
          <a:p>
            <a:pPr>
              <a:buFont typeface="Wingdings" panose="05000000000000000000" pitchFamily="2" charset="2"/>
              <a:buChar char="q"/>
            </a:pPr>
            <a:r>
              <a:rPr lang="tr-TR" dirty="0" smtClean="0"/>
              <a:t> </a:t>
            </a:r>
            <a:r>
              <a:rPr lang="en-US" dirty="0" smtClean="0"/>
              <a:t>For example dead-time 1us is the 1% of the switching period when </a:t>
            </a:r>
            <a:r>
              <a:rPr lang="en-US" dirty="0" err="1" smtClean="0"/>
              <a:t>fsw</a:t>
            </a:r>
            <a:r>
              <a:rPr lang="en-US" dirty="0" smtClean="0"/>
              <a:t> 10kHz, but it is 10% when </a:t>
            </a:r>
            <a:r>
              <a:rPr lang="en-US" dirty="0" err="1" smtClean="0"/>
              <a:t>fsw</a:t>
            </a:r>
            <a:r>
              <a:rPr lang="en-US" dirty="0" smtClean="0"/>
              <a:t> </a:t>
            </a:r>
            <a:r>
              <a:rPr lang="en-US" dirty="0" smtClean="0"/>
              <a:t>100kHz</a:t>
            </a:r>
            <a:endParaRPr lang="tr-TR" dirty="0" smtClean="0"/>
          </a:p>
          <a:p>
            <a:pPr>
              <a:buFont typeface="Wingdings" panose="05000000000000000000" pitchFamily="2" charset="2"/>
              <a:buChar char="q"/>
            </a:pPr>
            <a:r>
              <a:rPr lang="tr-TR" dirty="0" smtClean="0"/>
              <a:t> </a:t>
            </a:r>
            <a:r>
              <a:rPr lang="en-US" dirty="0" smtClean="0"/>
              <a:t>Although these nonlinearity may be compensated by determining f(id) functions to increase bandwidth of the current controller, it is difficult to obtain valid f(id) for all input voltages, for all environmental conditions </a:t>
            </a:r>
            <a:r>
              <a:rPr lang="en-US" dirty="0" smtClean="0"/>
              <a:t>etc</a:t>
            </a:r>
            <a:r>
              <a:rPr lang="tr-TR" dirty="0" smtClean="0"/>
              <a:t>.</a:t>
            </a:r>
            <a:endParaRPr lang="tr-TR" dirty="0" smtClean="0"/>
          </a:p>
          <a:p>
            <a:pPr>
              <a:buFont typeface="Wingdings" panose="05000000000000000000" pitchFamily="2" charset="2"/>
              <a:buChar char="q"/>
            </a:pPr>
            <a:r>
              <a:rPr lang="tr-TR" dirty="0" smtClean="0"/>
              <a:t> </a:t>
            </a:r>
            <a:r>
              <a:rPr lang="en-US" dirty="0" smtClean="0"/>
              <a:t>So, if a </a:t>
            </a:r>
            <a:r>
              <a:rPr lang="en-US" dirty="0" err="1" smtClean="0"/>
              <a:t>GaN</a:t>
            </a:r>
            <a:r>
              <a:rPr lang="en-US" dirty="0" smtClean="0"/>
              <a:t> transistor based VSI is used instead of the MOSFET based VSI, these time parameter values will decreases. So effect of these parameters on nonlinearity will also decreases</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w</a:t>
            </a:r>
            <a:r>
              <a:rPr lang="en-US" dirty="0" err="1" smtClean="0"/>
              <a:t>ide-bandgap</a:t>
            </a:r>
            <a:r>
              <a:rPr lang="en-US" dirty="0" smtClean="0"/>
              <a:t> </a:t>
            </a:r>
            <a:r>
              <a:rPr lang="en-US" dirty="0" smtClean="0"/>
              <a:t>(WBG) devices, such as </a:t>
            </a:r>
            <a:r>
              <a:rPr lang="en-US" dirty="0" err="1" smtClean="0"/>
              <a:t>GaN</a:t>
            </a:r>
            <a:r>
              <a:rPr lang="en-US" dirty="0" smtClean="0"/>
              <a:t> HEMTs and </a:t>
            </a:r>
            <a:r>
              <a:rPr lang="en-US" dirty="0" err="1" smtClean="0"/>
              <a:t>SiC</a:t>
            </a:r>
            <a:r>
              <a:rPr lang="en-US" dirty="0" smtClean="0"/>
              <a:t> MOSFETs are recently growing interest for the power electronics </a:t>
            </a:r>
            <a:r>
              <a:rPr lang="en-US" dirty="0" smtClean="0"/>
              <a:t>design</a:t>
            </a:r>
            <a:endParaRPr lang="tr-TR" dirty="0" smtClean="0"/>
          </a:p>
          <a:p>
            <a:pPr>
              <a:buFont typeface="Wingdings" panose="05000000000000000000" pitchFamily="2" charset="2"/>
              <a:buChar char="q"/>
            </a:pPr>
            <a:r>
              <a:rPr lang="en-US" dirty="0" smtClean="0"/>
              <a:t> </a:t>
            </a:r>
            <a:r>
              <a:rPr lang="tr-TR" dirty="0" smtClean="0"/>
              <a:t>c</a:t>
            </a:r>
            <a:r>
              <a:rPr lang="en-US" dirty="0" err="1" smtClean="0"/>
              <a:t>ompared</a:t>
            </a:r>
            <a:r>
              <a:rPr lang="en-US" dirty="0" smtClean="0"/>
              <a:t> </a:t>
            </a:r>
            <a:r>
              <a:rPr lang="en-US" dirty="0" smtClean="0"/>
              <a:t>to conventional Si MOSFETs or IGBTs, WBG devices exhibit shorter turn on/off time intervals, close-to-zero reverse recovery loss, better thermal capability and smaller conduction </a:t>
            </a:r>
            <a:r>
              <a:rPr lang="en-US" dirty="0" smtClean="0"/>
              <a:t>loss</a:t>
            </a:r>
            <a:endParaRPr lang="tr-TR" dirty="0" smtClean="0"/>
          </a:p>
          <a:p>
            <a:pPr>
              <a:buFont typeface="Wingdings" panose="05000000000000000000" pitchFamily="2" charset="2"/>
              <a:buChar char="q"/>
            </a:pPr>
            <a:r>
              <a:rPr lang="tr-TR" dirty="0" smtClean="0"/>
              <a:t> </a:t>
            </a:r>
            <a:r>
              <a:rPr lang="tr-TR" dirty="0" smtClean="0"/>
              <a:t>t</a:t>
            </a:r>
            <a:r>
              <a:rPr lang="en-US" dirty="0" err="1" smtClean="0"/>
              <a:t>hese</a:t>
            </a:r>
            <a:r>
              <a:rPr lang="en-US" dirty="0" smtClean="0"/>
              <a:t> </a:t>
            </a:r>
            <a:r>
              <a:rPr lang="en-US" dirty="0" smtClean="0"/>
              <a:t>characteristics make it possible to increase the system switching frequency from ~hundreds of kHz to &gt;MHz, which further results in the significant weight and size reduction of the power electronics</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t</a:t>
            </a:r>
            <a:r>
              <a:rPr lang="en-US" dirty="0" smtClean="0"/>
              <a:t>o </a:t>
            </a:r>
            <a:r>
              <a:rPr lang="en-US" dirty="0" smtClean="0"/>
              <a:t>get high current control bandwidth, switching frequency should be increased, but as stated previous chapters as the switching frequency increases, nonlinearity will also </a:t>
            </a:r>
            <a:r>
              <a:rPr lang="en-US" dirty="0" smtClean="0"/>
              <a:t>increases</a:t>
            </a:r>
            <a:endParaRPr lang="tr-TR" dirty="0" smtClean="0"/>
          </a:p>
          <a:p>
            <a:pPr>
              <a:buFont typeface="Wingdings" panose="05000000000000000000" pitchFamily="2" charset="2"/>
              <a:buChar char="q"/>
            </a:pPr>
            <a:r>
              <a:rPr lang="tr-TR" dirty="0" smtClean="0"/>
              <a:t> </a:t>
            </a:r>
            <a:r>
              <a:rPr lang="tr-TR" dirty="0" smtClean="0"/>
              <a:t>t</a:t>
            </a:r>
            <a:r>
              <a:rPr lang="en-US" dirty="0" smtClean="0"/>
              <a:t>o </a:t>
            </a:r>
            <a:r>
              <a:rPr lang="en-US" dirty="0" smtClean="0"/>
              <a:t>balance this situation </a:t>
            </a:r>
            <a:r>
              <a:rPr lang="en-US" dirty="0" err="1" smtClean="0"/>
              <a:t>GaN</a:t>
            </a:r>
            <a:r>
              <a:rPr lang="en-US" dirty="0" smtClean="0"/>
              <a:t> transistor based VSI are coming to interest. TI design three phase </a:t>
            </a:r>
            <a:r>
              <a:rPr lang="en-US" dirty="0" err="1" smtClean="0"/>
              <a:t>GaN</a:t>
            </a:r>
            <a:r>
              <a:rPr lang="en-US" dirty="0" smtClean="0"/>
              <a:t> inverter and F28379D </a:t>
            </a:r>
            <a:r>
              <a:rPr lang="en-US" dirty="0" err="1" smtClean="0"/>
              <a:t>LaunchPad</a:t>
            </a:r>
            <a:r>
              <a:rPr lang="en-US" dirty="0" smtClean="0"/>
              <a:t> is used for this </a:t>
            </a:r>
            <a:r>
              <a:rPr lang="en-US" dirty="0" smtClean="0"/>
              <a:t>application</a:t>
            </a:r>
            <a:endParaRPr lang="en-US"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0312" y="1044991"/>
            <a:ext cx="11949830" cy="5171999"/>
          </a:xfrm>
        </p:spPr>
        <p:txBody>
          <a:bodyPr>
            <a:normAutofit/>
          </a:bodyPr>
          <a:lstStyle/>
          <a:p>
            <a:pPr>
              <a:buFont typeface="Wingdings" panose="05000000000000000000" pitchFamily="2" charset="2"/>
              <a:buChar char="q"/>
            </a:pPr>
            <a:r>
              <a:rPr lang="en-US" dirty="0"/>
              <a:t> following nonlinearities cause distortion on the output voltage of the VSI</a:t>
            </a:r>
          </a:p>
          <a:p>
            <a:pPr lvl="1">
              <a:buFont typeface="Wingdings" panose="05000000000000000000" pitchFamily="2" charset="2"/>
              <a:buChar char="q"/>
            </a:pPr>
            <a:r>
              <a:rPr lang="en-US" dirty="0" smtClean="0"/>
              <a:t> dead-time </a:t>
            </a:r>
          </a:p>
          <a:p>
            <a:pPr lvl="1">
              <a:buFont typeface="Wingdings" panose="05000000000000000000" pitchFamily="2" charset="2"/>
              <a:buChar char="q"/>
            </a:pPr>
            <a:r>
              <a:rPr lang="en-US" dirty="0" smtClean="0"/>
              <a:t> switching time</a:t>
            </a:r>
          </a:p>
          <a:p>
            <a:pPr lvl="1">
              <a:buFont typeface="Wingdings" panose="05000000000000000000" pitchFamily="2" charset="2"/>
              <a:buChar char="q"/>
            </a:pPr>
            <a:r>
              <a:rPr lang="en-US" dirty="0" smtClean="0"/>
              <a:t> </a:t>
            </a:r>
            <a:r>
              <a:rPr lang="en-US" dirty="0"/>
              <a:t>delay time</a:t>
            </a:r>
          </a:p>
          <a:p>
            <a:pPr lvl="1">
              <a:buFont typeface="Wingdings" panose="05000000000000000000" pitchFamily="2" charset="2"/>
              <a:buChar char="q"/>
            </a:pPr>
            <a:r>
              <a:rPr lang="en-US" dirty="0"/>
              <a:t> voltage drops on the power </a:t>
            </a:r>
            <a:r>
              <a:rPr lang="en-US" dirty="0" smtClean="0"/>
              <a:t>switch</a:t>
            </a:r>
            <a:endParaRPr lang="tr-TR" dirty="0" smtClean="0"/>
          </a:p>
          <a:p>
            <a:pPr lvl="1">
              <a:buFont typeface="Wingdings" panose="05000000000000000000" pitchFamily="2" charset="2"/>
              <a:buChar char="q"/>
            </a:pPr>
            <a:r>
              <a:rPr lang="en-US" dirty="0" smtClean="0"/>
              <a:t>parasitic </a:t>
            </a:r>
            <a:r>
              <a:rPr lang="en-US" dirty="0"/>
              <a:t>capacitance of the power switch</a:t>
            </a:r>
          </a:p>
          <a:p>
            <a:endParaRPr lang="en-US" dirty="0"/>
          </a:p>
        </p:txBody>
      </p:sp>
      <p:sp>
        <p:nvSpPr>
          <p:cNvPr id="3" name="Title 2"/>
          <p:cNvSpPr>
            <a:spLocks noGrp="1"/>
          </p:cNvSpPr>
          <p:nvPr>
            <p:ph type="title"/>
          </p:nvPr>
        </p:nvSpPr>
        <p:spPr>
          <a:xfrm>
            <a:off x="1097280" y="176582"/>
            <a:ext cx="10058400" cy="759460"/>
          </a:xfrm>
        </p:spPr>
        <p:txBody>
          <a:bodyPr/>
          <a:lstStyle/>
          <a:p>
            <a:r>
              <a:rPr lang="en-US" dirty="0"/>
              <a:t>problem definition</a:t>
            </a:r>
          </a:p>
        </p:txBody>
      </p:sp>
    </p:spTree>
    <p:extLst>
      <p:ext uri="{BB962C8B-B14F-4D97-AF65-F5344CB8AC3E}">
        <p14:creationId xmlns:p14="http://schemas.microsoft.com/office/powerpoint/2010/main" xmlns="" val="172868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err="1" smtClean="0"/>
              <a:t>GaN</a:t>
            </a:r>
            <a:r>
              <a:rPr lang="en-US" dirty="0" smtClean="0"/>
              <a:t> transistor based VSI (BOOSTXL-3PHGANINV) </a:t>
            </a:r>
            <a:r>
              <a:rPr lang="en-US" dirty="0" err="1" smtClean="0"/>
              <a:t>ti</a:t>
            </a:r>
            <a:r>
              <a:rPr lang="en-US" dirty="0" smtClean="0"/>
              <a:t> design</a:t>
            </a: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4" name="Picture 3"/>
          <p:cNvPicPr/>
          <p:nvPr/>
        </p:nvPicPr>
        <p:blipFill rotWithShape="1">
          <a:blip r:embed="rId2" cstate="print"/>
          <a:srcRect l="5773" r="15996"/>
          <a:stretch/>
        </p:blipFill>
        <p:spPr bwMode="auto">
          <a:xfrm>
            <a:off x="172720" y="1842060"/>
            <a:ext cx="5354320" cy="3847540"/>
          </a:xfrm>
          <a:prstGeom prst="rect">
            <a:avLst/>
          </a:prstGeom>
          <a:ln>
            <a:noFill/>
          </a:ln>
          <a:extLst>
            <a:ext uri="{53640926-AAD7-44D8-BBD7-CCE9431645EC}">
              <a14:shadowObscured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a:ext>
          </a:extLst>
        </p:spPr>
      </p:pic>
      <p:pic>
        <p:nvPicPr>
          <p:cNvPr id="6" name="Picture 5"/>
          <p:cNvPicPr/>
          <p:nvPr/>
        </p:nvPicPr>
        <p:blipFill>
          <a:blip r:embed="rId3" cstate="print"/>
          <a:stretch>
            <a:fillRect/>
          </a:stretch>
        </p:blipFill>
        <p:spPr>
          <a:xfrm>
            <a:off x="5635039" y="1601910"/>
            <a:ext cx="6038801" cy="4372170"/>
          </a:xfrm>
          <a:prstGeom prst="rect">
            <a:avLst/>
          </a:prstGeom>
        </p:spPr>
      </p:pic>
    </p:spTree>
    <p:extLst>
      <p:ext uri="{BB962C8B-B14F-4D97-AF65-F5344CB8AC3E}">
        <p14:creationId xmlns:p14="http://schemas.microsoft.com/office/powerpoint/2010/main" xmlns="" val="13675801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smtClean="0"/>
              <a:t>LMG5200 integrated </a:t>
            </a:r>
            <a:r>
              <a:rPr lang="en-US" dirty="0" err="1" smtClean="0"/>
              <a:t>GaN</a:t>
            </a:r>
            <a:r>
              <a:rPr lang="en-US" dirty="0" smtClean="0"/>
              <a:t> HEMT and Driver half bridge</a:t>
            </a: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7" name="Picture 6"/>
          <p:cNvPicPr/>
          <p:nvPr/>
        </p:nvPicPr>
        <p:blipFill>
          <a:blip r:embed="rId2" cstate="print"/>
          <a:stretch>
            <a:fillRect/>
          </a:stretch>
        </p:blipFill>
        <p:spPr>
          <a:xfrm>
            <a:off x="341655" y="1554480"/>
            <a:ext cx="4047465" cy="2702560"/>
          </a:xfrm>
          <a:prstGeom prst="rect">
            <a:avLst/>
          </a:prstGeom>
        </p:spPr>
      </p:pic>
      <p:pic>
        <p:nvPicPr>
          <p:cNvPr id="8" name="Picture 7"/>
          <p:cNvPicPr/>
          <p:nvPr/>
        </p:nvPicPr>
        <p:blipFill>
          <a:blip r:embed="rId3" cstate="print"/>
          <a:stretch>
            <a:fillRect/>
          </a:stretch>
        </p:blipFill>
        <p:spPr>
          <a:xfrm>
            <a:off x="0" y="4288556"/>
            <a:ext cx="5444073" cy="2051284"/>
          </a:xfrm>
          <a:prstGeom prst="rect">
            <a:avLst/>
          </a:prstGeom>
        </p:spPr>
      </p:pic>
      <p:sp>
        <p:nvSpPr>
          <p:cNvPr id="9" name="Content Placeholder 2"/>
          <p:cNvSpPr txBox="1">
            <a:spLocks/>
          </p:cNvSpPr>
          <p:nvPr/>
        </p:nvSpPr>
        <p:spPr>
          <a:xfrm>
            <a:off x="5689600" y="1886236"/>
            <a:ext cx="6187440" cy="3970262"/>
          </a:xfrm>
          <a:prstGeom prst="rect">
            <a:avLst/>
          </a:prstGeom>
        </p:spPr>
        <p:txBody>
          <a:bodyPr vert="horz" lIns="0" tIns="45720" rIns="0" bIns="45720" rtlCol="0">
            <a:normAutofit/>
          </a:bodyPr>
          <a:lstStyle/>
          <a:p>
            <a:pPr marL="91440"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LMG5200 </a:t>
            </a:r>
            <a:r>
              <a:rPr lang="tr-TR" sz="2000" dirty="0" smtClean="0">
                <a:solidFill>
                  <a:schemeClr val="tx1">
                    <a:lumMod val="75000"/>
                    <a:lumOff val="25000"/>
                  </a:schemeClr>
                </a:solidFill>
              </a:rPr>
              <a:t>GaN half-bridge features </a:t>
            </a: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en-US" sz="2000" dirty="0" smtClean="0">
                <a:solidFill>
                  <a:schemeClr val="tx1">
                    <a:lumMod val="75000"/>
                    <a:lumOff val="25000"/>
                  </a:schemeClr>
                </a:solidFill>
              </a:rPr>
              <a:t>Integrated 15-mΩ </a:t>
            </a:r>
            <a:r>
              <a:rPr lang="en-US" sz="2000" dirty="0" err="1" smtClean="0">
                <a:solidFill>
                  <a:schemeClr val="tx1">
                    <a:lumMod val="75000"/>
                    <a:lumOff val="25000"/>
                  </a:schemeClr>
                </a:solidFill>
              </a:rPr>
              <a:t>GaN</a:t>
            </a:r>
            <a:r>
              <a:rPr lang="en-US" sz="2000" dirty="0" smtClean="0">
                <a:solidFill>
                  <a:schemeClr val="tx1">
                    <a:lumMod val="75000"/>
                    <a:lumOff val="25000"/>
                  </a:schemeClr>
                </a:solidFill>
              </a:rPr>
              <a:t> FETs and </a:t>
            </a:r>
            <a:r>
              <a:rPr lang="en-US" sz="2000" dirty="0" smtClean="0">
                <a:solidFill>
                  <a:schemeClr val="tx1">
                    <a:lumMod val="75000"/>
                    <a:lumOff val="25000"/>
                  </a:schemeClr>
                </a:solidFill>
              </a:rPr>
              <a:t>Driver</a:t>
            </a:r>
            <a:endParaRPr lang="tr-TR" sz="2000" dirty="0" smtClean="0">
              <a:solidFill>
                <a:schemeClr val="tx1">
                  <a:lumMod val="75000"/>
                  <a:lumOff val="25000"/>
                </a:schemeClr>
              </a:solidFill>
            </a:endParaRP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en-US" sz="2000" dirty="0" smtClean="0">
                <a:solidFill>
                  <a:schemeClr val="tx1">
                    <a:lumMod val="75000"/>
                    <a:lumOff val="25000"/>
                  </a:schemeClr>
                </a:solidFill>
              </a:rPr>
              <a:t>80-V Continuous, 100-V Pulsed Voltage </a:t>
            </a:r>
            <a:r>
              <a:rPr lang="en-US" sz="2000" dirty="0" smtClean="0">
                <a:solidFill>
                  <a:schemeClr val="tx1">
                    <a:lumMod val="75000"/>
                    <a:lumOff val="25000"/>
                  </a:schemeClr>
                </a:solidFill>
              </a:rPr>
              <a:t>Rating</a:t>
            </a:r>
            <a:endParaRPr lang="tr-TR" sz="2000" dirty="0" smtClean="0">
              <a:solidFill>
                <a:schemeClr val="tx1">
                  <a:lumMod val="75000"/>
                  <a:lumOff val="25000"/>
                </a:schemeClr>
              </a:solidFill>
            </a:endParaRP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en-US" sz="2000" dirty="0" smtClean="0">
                <a:solidFill>
                  <a:schemeClr val="tx1">
                    <a:lumMod val="75000"/>
                    <a:lumOff val="25000"/>
                  </a:schemeClr>
                </a:solidFill>
              </a:rPr>
              <a:t>Very Low Common Source Inductance </a:t>
            </a:r>
            <a:endParaRPr lang="tr-TR" sz="2000" dirty="0" smtClean="0">
              <a:solidFill>
                <a:schemeClr val="tx1">
                  <a:lumMod val="75000"/>
                  <a:lumOff val="25000"/>
                </a:schemeClr>
              </a:solidFill>
            </a:endParaRP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en-US" sz="2000" dirty="0" smtClean="0">
                <a:solidFill>
                  <a:schemeClr val="tx1">
                    <a:lumMod val="75000"/>
                    <a:lumOff val="25000"/>
                  </a:schemeClr>
                </a:solidFill>
              </a:rPr>
              <a:t>Gate Driver Capable of Up to 10 MHz </a:t>
            </a:r>
            <a:r>
              <a:rPr lang="en-US" sz="2000" dirty="0" smtClean="0">
                <a:solidFill>
                  <a:schemeClr val="tx1">
                    <a:lumMod val="75000"/>
                    <a:lumOff val="25000"/>
                  </a:schemeClr>
                </a:solidFill>
              </a:rPr>
              <a:t>Switching</a:t>
            </a:r>
            <a:endParaRPr lang="tr-TR" sz="2000" dirty="0" smtClean="0">
              <a:solidFill>
                <a:schemeClr val="tx1">
                  <a:lumMod val="75000"/>
                  <a:lumOff val="25000"/>
                </a:schemeClr>
              </a:solidFill>
            </a:endParaRP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en-US" sz="2000" dirty="0" smtClean="0">
                <a:solidFill>
                  <a:schemeClr val="tx1">
                    <a:lumMod val="75000"/>
                    <a:lumOff val="25000"/>
                  </a:schemeClr>
                </a:solidFill>
              </a:rPr>
              <a:t>Excellent Propagation Delay (29.5 ns Typical) and Matching (2 ns Typical)</a:t>
            </a: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endParaRPr lang="en-US" sz="2000" dirty="0" smtClean="0">
              <a:solidFill>
                <a:schemeClr val="tx1">
                  <a:lumMod val="75000"/>
                  <a:lumOff val="25000"/>
                </a:schemeClr>
              </a:solidFill>
            </a:endParaRP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endParaRPr lang="en-US" sz="2000" dirty="0" smtClean="0">
              <a:solidFill>
                <a:schemeClr val="tx1">
                  <a:lumMod val="75000"/>
                  <a:lumOff val="25000"/>
                </a:schemeClr>
              </a:solidFill>
            </a:endParaRPr>
          </a:p>
          <a:p>
            <a:pPr marL="91440" indent="-91440">
              <a:lnSpc>
                <a:spcPct val="90000"/>
              </a:lnSpc>
              <a:spcBef>
                <a:spcPts val="1200"/>
              </a:spcBef>
              <a:spcAft>
                <a:spcPts val="200"/>
              </a:spcAft>
              <a:buClr>
                <a:schemeClr val="accent1"/>
              </a:buClr>
              <a:buSzPct val="100000"/>
              <a:buFont typeface="Wingdings" panose="05000000000000000000" pitchFamily="2" charset="2"/>
              <a:buChar char="q"/>
              <a:defRPr/>
            </a:pPr>
            <a:endParaRPr lang="nn-NO" sz="2000" dirty="0" smtClean="0">
              <a:solidFill>
                <a:schemeClr val="tx1">
                  <a:lumMod val="75000"/>
                  <a:lumOff val="25000"/>
                </a:schemeClr>
              </a:solidFill>
            </a:endParaRPr>
          </a:p>
          <a:p>
            <a:pPr marL="91440" marR="0" lvl="0" indent="-91440" algn="l" defTabSz="914400" rtl="0" eaLnBrk="1" fontAlgn="auto" latinLnBrk="0" hangingPunct="1">
              <a:lnSpc>
                <a:spcPct val="90000"/>
              </a:lnSpc>
              <a:spcBef>
                <a:spcPts val="1200"/>
              </a:spcBef>
              <a:spcAft>
                <a:spcPts val="200"/>
              </a:spcAft>
              <a:buClr>
                <a:schemeClr val="accent1"/>
              </a:buClr>
              <a:buSzPct val="100000"/>
              <a:buFont typeface="Wingdings" panose="05000000000000000000" pitchFamily="2" charset="2"/>
              <a:buChar char="q"/>
              <a:tabLst/>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fontScale="85000" lnSpcReduction="20000"/>
          </a:bodyPr>
          <a:lstStyle/>
          <a:p>
            <a:pPr>
              <a:buFont typeface="Wingdings" panose="05000000000000000000" pitchFamily="2" charset="2"/>
              <a:buChar char="q"/>
            </a:pPr>
            <a:r>
              <a:rPr lang="tr-TR" dirty="0" smtClean="0"/>
              <a:t> </a:t>
            </a:r>
            <a:r>
              <a:rPr lang="en-US" dirty="0" smtClean="0"/>
              <a:t>Switching characteristics of the LMG5200 is given following figures. Dead-time is settled to 50ns in this experiment</a:t>
            </a: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r>
              <a:rPr lang="tr-TR" dirty="0" smtClean="0"/>
              <a:t> </a:t>
            </a:r>
            <a:r>
              <a:rPr lang="en-US" dirty="0" smtClean="0"/>
              <a:t>For this example dead-time 50ns is the 0.05% of the switching period when </a:t>
            </a:r>
            <a:r>
              <a:rPr lang="en-US" dirty="0" err="1" smtClean="0"/>
              <a:t>fsw</a:t>
            </a:r>
            <a:r>
              <a:rPr lang="en-US" dirty="0" smtClean="0"/>
              <a:t> 10kHz and it is 0.5% when </a:t>
            </a:r>
            <a:r>
              <a:rPr lang="en-US" dirty="0" err="1" smtClean="0"/>
              <a:t>fsw</a:t>
            </a:r>
            <a:r>
              <a:rPr lang="en-US" dirty="0" smtClean="0"/>
              <a:t> </a:t>
            </a:r>
            <a:r>
              <a:rPr lang="en-US" dirty="0" smtClean="0"/>
              <a:t>100kHz</a:t>
            </a:r>
            <a:endParaRPr lang="en-US"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10" name="Picture 9" descr="D:\hyuruk\deneme\report_extra\GAN\GAN\ALL0002\F0002TEK.BMP"/>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955040" y="1739000"/>
            <a:ext cx="4653280" cy="3026040"/>
          </a:xfrm>
          <a:prstGeom prst="rect">
            <a:avLst/>
          </a:prstGeom>
          <a:noFill/>
          <a:ln>
            <a:noFill/>
          </a:ln>
        </p:spPr>
      </p:pic>
      <p:pic>
        <p:nvPicPr>
          <p:cNvPr id="11" name="Picture 10" descr="D:\hyuruk\deneme\report_extra\GAN\GAN\ALL0003\F0003TEK.BMP"/>
          <p:cNvPicPr/>
          <p:nvPr/>
        </p:nvPicPr>
        <p:blipFill>
          <a:blip r:embed="rId3"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5882640" y="1708520"/>
            <a:ext cx="4897120" cy="3026040"/>
          </a:xfrm>
          <a:prstGeom prst="rect">
            <a:avLst/>
          </a:prstGeom>
          <a:noFill/>
          <a:ln>
            <a:noFill/>
          </a:ln>
        </p:spPr>
      </p:pic>
      <p:sp>
        <p:nvSpPr>
          <p:cNvPr id="12" name="Rectangle 11"/>
          <p:cNvSpPr/>
          <p:nvPr/>
        </p:nvSpPr>
        <p:spPr>
          <a:xfrm>
            <a:off x="629920" y="4944795"/>
            <a:ext cx="10607040" cy="369332"/>
          </a:xfrm>
          <a:prstGeom prst="rect">
            <a:avLst/>
          </a:prstGeom>
        </p:spPr>
        <p:txBody>
          <a:bodyPr wrap="square">
            <a:spAutoFit/>
          </a:bodyPr>
          <a:lstStyle/>
          <a:p>
            <a:pPr algn="ctr"/>
            <a:r>
              <a:rPr lang="en-US" dirty="0" smtClean="0"/>
              <a:t>blue input </a:t>
            </a:r>
            <a:r>
              <a:rPr lang="en-US" dirty="0" err="1" smtClean="0"/>
              <a:t>pwm_LO</a:t>
            </a:r>
            <a:r>
              <a:rPr lang="en-US" dirty="0" smtClean="0"/>
              <a:t>, orange input </a:t>
            </a:r>
            <a:r>
              <a:rPr lang="en-US" dirty="0" err="1" smtClean="0"/>
              <a:t>pwm_HI</a:t>
            </a:r>
            <a:r>
              <a:rPr lang="en-US" dirty="0" smtClean="0"/>
              <a:t>, purple SW of the LMG5200 </a:t>
            </a:r>
            <a:r>
              <a:rPr lang="en-US" dirty="0" err="1" smtClean="0"/>
              <a:t>GaN</a:t>
            </a:r>
            <a:r>
              <a:rPr lang="en-US" dirty="0" smtClean="0"/>
              <a:t> half bridge @10kHz </a:t>
            </a:r>
            <a:r>
              <a:rPr lang="en-US" dirty="0" err="1" smtClean="0"/>
              <a:t>fsw</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tr-TR" dirty="0" smtClean="0"/>
              <a:t>f</a:t>
            </a:r>
            <a:r>
              <a:rPr lang="en-US" dirty="0" smtClean="0"/>
              <a:t>or </a:t>
            </a:r>
            <a:r>
              <a:rPr lang="en-US" dirty="0" smtClean="0"/>
              <a:t>this application following test setup is prepared, one motor is the driver motor and the other is the load motor</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7" name="Picture 6" descr="D:\hyuruk\deneme\report_extra\IMG_0102.JPG"/>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2922582" y="1974214"/>
            <a:ext cx="5520378" cy="4284345"/>
          </a:xfrm>
          <a:prstGeom prst="rect">
            <a:avLst/>
          </a:prstGeom>
          <a:noFill/>
          <a:ln>
            <a:noFill/>
          </a:ln>
        </p:spPr>
      </p:pic>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smtClean="0"/>
              <a:t>Texas Instruments' Software Frequency Response Analyzer (SFRA) library is used for frequency response analysis of the open loop characteristics of the current id &amp; </a:t>
            </a:r>
            <a:r>
              <a:rPr lang="en-US" dirty="0" err="1" smtClean="0"/>
              <a:t>iq</a:t>
            </a:r>
            <a:r>
              <a:rPr lang="en-US" dirty="0" smtClean="0"/>
              <a:t> closed loop </a:t>
            </a:r>
            <a:r>
              <a:rPr lang="en-US" dirty="0" smtClean="0"/>
              <a:t>system</a:t>
            </a:r>
            <a:endParaRPr lang="tr-TR" dirty="0" smtClean="0"/>
          </a:p>
          <a:p>
            <a:pPr>
              <a:buFont typeface="Wingdings" panose="05000000000000000000" pitchFamily="2" charset="2"/>
              <a:buChar char="q"/>
            </a:pPr>
            <a:r>
              <a:rPr lang="tr-TR" dirty="0" smtClean="0"/>
              <a:t> </a:t>
            </a:r>
            <a:r>
              <a:rPr lang="tr-TR" dirty="0" smtClean="0"/>
              <a:t>ef</a:t>
            </a:r>
            <a:r>
              <a:rPr lang="en-US" dirty="0" err="1" smtClean="0"/>
              <a:t>fective</a:t>
            </a:r>
            <a:r>
              <a:rPr lang="en-US" dirty="0" smtClean="0"/>
              <a:t> </a:t>
            </a:r>
            <a:r>
              <a:rPr lang="en-US" dirty="0" smtClean="0"/>
              <a:t>switching frequency is doubled by double sampling </a:t>
            </a:r>
            <a:r>
              <a:rPr lang="en-US" dirty="0" smtClean="0"/>
              <a:t>method </a:t>
            </a:r>
            <a:endParaRPr lang="tr-TR" dirty="0" smtClean="0"/>
          </a:p>
          <a:p>
            <a:pPr>
              <a:buFont typeface="Wingdings" panose="05000000000000000000" pitchFamily="2" charset="2"/>
              <a:buChar char="q"/>
            </a:pPr>
            <a:r>
              <a:rPr lang="tr-TR" dirty="0" smtClean="0"/>
              <a:t> </a:t>
            </a:r>
            <a:r>
              <a:rPr lang="tr-TR" dirty="0" smtClean="0"/>
              <a:t>f</a:t>
            </a:r>
            <a:r>
              <a:rPr lang="en-US" dirty="0" err="1" smtClean="0"/>
              <a:t>ast</a:t>
            </a:r>
            <a:r>
              <a:rPr lang="en-US" dirty="0" smtClean="0"/>
              <a:t> </a:t>
            </a:r>
            <a:r>
              <a:rPr lang="en-US" dirty="0" smtClean="0"/>
              <a:t>current loop FCL </a:t>
            </a:r>
            <a:r>
              <a:rPr lang="en-US" dirty="0" err="1" smtClean="0"/>
              <a:t>ti</a:t>
            </a:r>
            <a:r>
              <a:rPr lang="en-US" dirty="0" smtClean="0"/>
              <a:t> library is used for current </a:t>
            </a:r>
            <a:r>
              <a:rPr lang="en-US" dirty="0" smtClean="0"/>
              <a:t>control </a:t>
            </a:r>
            <a:endParaRPr lang="tr-TR" dirty="0" smtClean="0"/>
          </a:p>
          <a:p>
            <a:pPr>
              <a:buFont typeface="Wingdings" panose="05000000000000000000" pitchFamily="2" charset="2"/>
              <a:buChar char="q"/>
            </a:pPr>
            <a:r>
              <a:rPr lang="tr-TR" dirty="0" smtClean="0"/>
              <a:t> </a:t>
            </a:r>
            <a:r>
              <a:rPr lang="tr-TR" dirty="0" smtClean="0"/>
              <a:t>t</a:t>
            </a:r>
            <a:r>
              <a:rPr lang="en-US" dirty="0" err="1" smtClean="0"/>
              <a:t>arget</a:t>
            </a:r>
            <a:r>
              <a:rPr lang="en-US" dirty="0" smtClean="0"/>
              <a:t> </a:t>
            </a:r>
            <a:r>
              <a:rPr lang="en-US" dirty="0" smtClean="0"/>
              <a:t>current control bandwidth for id and </a:t>
            </a:r>
            <a:r>
              <a:rPr lang="en-US" dirty="0" err="1" smtClean="0"/>
              <a:t>iq</a:t>
            </a:r>
            <a:r>
              <a:rPr lang="en-US" dirty="0" smtClean="0"/>
              <a:t> loop is configured as </a:t>
            </a:r>
            <a:r>
              <a:rPr lang="en-US" dirty="0" err="1" smtClean="0"/>
              <a:t>fsw</a:t>
            </a:r>
            <a:r>
              <a:rPr lang="en-US" dirty="0" smtClean="0"/>
              <a:t>/6 </a:t>
            </a: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4" name="Content Placeholder 3"/>
          <p:cNvPicPr>
            <a:picLocks noGrp="1"/>
          </p:cNvPicPr>
          <p:nvPr>
            <p:ph idx="1"/>
          </p:nvPr>
        </p:nvPicPr>
        <p:blipFill rotWithShape="1">
          <a:blip r:embed="rId2" cstate="print"/>
          <a:srcRect l="1213"/>
          <a:stretch/>
        </p:blipFill>
        <p:spPr bwMode="auto">
          <a:xfrm>
            <a:off x="308762" y="1116330"/>
            <a:ext cx="5553557" cy="4197349"/>
          </a:xfrm>
          <a:prstGeom prst="rect">
            <a:avLst/>
          </a:prstGeom>
          <a:ln>
            <a:noFill/>
          </a:ln>
          <a:extLst>
            <a:ext uri="{53640926-AAD7-44D8-BBD7-CCE9431645EC}">
              <a14:shadowObscured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a:ext>
          </a:extLst>
        </p:spPr>
      </p:pic>
      <p:pic>
        <p:nvPicPr>
          <p:cNvPr id="5" name="Picture 4"/>
          <p:cNvPicPr/>
          <p:nvPr/>
        </p:nvPicPr>
        <p:blipFill>
          <a:blip r:embed="rId3" cstate="print"/>
          <a:stretch>
            <a:fillRect/>
          </a:stretch>
        </p:blipFill>
        <p:spPr>
          <a:xfrm>
            <a:off x="6052184" y="1099350"/>
            <a:ext cx="5591176" cy="4194010"/>
          </a:xfrm>
          <a:prstGeom prst="rect">
            <a:avLst/>
          </a:prstGeom>
        </p:spPr>
      </p:pic>
      <p:sp>
        <p:nvSpPr>
          <p:cNvPr id="1029" name="Rectangle 5"/>
          <p:cNvSpPr>
            <a:spLocks noChangeArrowheads="1"/>
          </p:cNvSpPr>
          <p:nvPr/>
        </p:nvSpPr>
        <p:spPr bwMode="auto">
          <a:xfrm>
            <a:off x="294640" y="5341035"/>
            <a:ext cx="556768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dirty="0" smtClean="0"/>
              <a:t>frequency response of the open loop characteristics of the current id closed loop system @20kHz </a:t>
            </a:r>
            <a:r>
              <a:rPr lang="en-US" dirty="0" err="1" smtClean="0"/>
              <a:t>fsw</a:t>
            </a:r>
            <a:endParaRPr lang="en-US" dirty="0" smtClean="0"/>
          </a:p>
        </p:txBody>
      </p:sp>
      <p:sp>
        <p:nvSpPr>
          <p:cNvPr id="11" name="Rectangle 5"/>
          <p:cNvSpPr>
            <a:spLocks noChangeArrowheads="1"/>
          </p:cNvSpPr>
          <p:nvPr/>
        </p:nvSpPr>
        <p:spPr bwMode="auto">
          <a:xfrm>
            <a:off x="6106160" y="5330875"/>
            <a:ext cx="556768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dirty="0" smtClean="0"/>
              <a:t>frequency response of the open loop characteristics of the current </a:t>
            </a:r>
            <a:r>
              <a:rPr lang="en-US" dirty="0" err="1" smtClean="0"/>
              <a:t>i</a:t>
            </a:r>
            <a:r>
              <a:rPr lang="tr-TR" dirty="0" smtClean="0"/>
              <a:t>q</a:t>
            </a:r>
            <a:r>
              <a:rPr lang="en-US" dirty="0" smtClean="0"/>
              <a:t> </a:t>
            </a:r>
            <a:r>
              <a:rPr lang="en-US" dirty="0" smtClean="0"/>
              <a:t>closed loop system @20kHz </a:t>
            </a:r>
            <a:r>
              <a:rPr lang="en-US" dirty="0" err="1" smtClean="0"/>
              <a:t>fsw</a:t>
            </a:r>
            <a:endParaRPr lang="en-US" dirty="0" smtClean="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
        <p:nvSpPr>
          <p:cNvPr id="1029" name="Rectangle 5"/>
          <p:cNvSpPr>
            <a:spLocks noChangeArrowheads="1"/>
          </p:cNvSpPr>
          <p:nvPr/>
        </p:nvSpPr>
        <p:spPr bwMode="auto">
          <a:xfrm>
            <a:off x="294640" y="5341035"/>
            <a:ext cx="556768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dirty="0" smtClean="0"/>
              <a:t>frequency response of the open loop characteristics of the current id closed loop system </a:t>
            </a:r>
            <a:r>
              <a:rPr lang="en-US" dirty="0" smtClean="0"/>
              <a:t>@</a:t>
            </a:r>
            <a:r>
              <a:rPr lang="tr-TR" dirty="0" smtClean="0"/>
              <a:t>10</a:t>
            </a:r>
            <a:r>
              <a:rPr lang="en-US" dirty="0" smtClean="0"/>
              <a:t>0kHz </a:t>
            </a:r>
            <a:r>
              <a:rPr lang="en-US" dirty="0" err="1" smtClean="0"/>
              <a:t>fsw</a:t>
            </a:r>
            <a:endParaRPr lang="en-US" dirty="0" smtClean="0"/>
          </a:p>
        </p:txBody>
      </p:sp>
      <p:sp>
        <p:nvSpPr>
          <p:cNvPr id="11" name="Rectangle 5"/>
          <p:cNvSpPr>
            <a:spLocks noChangeArrowheads="1"/>
          </p:cNvSpPr>
          <p:nvPr/>
        </p:nvSpPr>
        <p:spPr bwMode="auto">
          <a:xfrm>
            <a:off x="6106160" y="5330875"/>
            <a:ext cx="556768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dirty="0" smtClean="0"/>
              <a:t>frequency response of the open loop characteristics of the current </a:t>
            </a:r>
            <a:r>
              <a:rPr lang="en-US" dirty="0" err="1" smtClean="0"/>
              <a:t>i</a:t>
            </a:r>
            <a:r>
              <a:rPr lang="tr-TR" dirty="0" smtClean="0"/>
              <a:t>q</a:t>
            </a:r>
            <a:r>
              <a:rPr lang="en-US" dirty="0" smtClean="0"/>
              <a:t> </a:t>
            </a:r>
            <a:r>
              <a:rPr lang="en-US" dirty="0" smtClean="0"/>
              <a:t>closed loop system </a:t>
            </a:r>
            <a:r>
              <a:rPr lang="en-US" dirty="0" smtClean="0"/>
              <a:t>@</a:t>
            </a:r>
            <a:r>
              <a:rPr lang="tr-TR" dirty="0" smtClean="0"/>
              <a:t>10</a:t>
            </a:r>
            <a:r>
              <a:rPr lang="en-US" dirty="0" smtClean="0"/>
              <a:t>0kHz </a:t>
            </a:r>
            <a:r>
              <a:rPr lang="en-US" dirty="0" err="1" smtClean="0"/>
              <a:t>fsw</a:t>
            </a:r>
            <a:endParaRPr lang="en-US" dirty="0" smtClean="0"/>
          </a:p>
        </p:txBody>
      </p:sp>
      <p:pic>
        <p:nvPicPr>
          <p:cNvPr id="8" name="Picture 7"/>
          <p:cNvPicPr/>
          <p:nvPr/>
        </p:nvPicPr>
        <p:blipFill>
          <a:blip r:embed="rId2" cstate="print"/>
          <a:stretch>
            <a:fillRect/>
          </a:stretch>
        </p:blipFill>
        <p:spPr>
          <a:xfrm>
            <a:off x="283620" y="1087754"/>
            <a:ext cx="5609180" cy="4205605"/>
          </a:xfrm>
          <a:prstGeom prst="rect">
            <a:avLst/>
          </a:prstGeom>
        </p:spPr>
      </p:pic>
      <p:pic>
        <p:nvPicPr>
          <p:cNvPr id="9" name="Picture 8"/>
          <p:cNvPicPr/>
          <p:nvPr/>
        </p:nvPicPr>
        <p:blipFill>
          <a:blip r:embed="rId3" cstate="print"/>
          <a:stretch>
            <a:fillRect/>
          </a:stretch>
        </p:blipFill>
        <p:spPr>
          <a:xfrm>
            <a:off x="6086474" y="1097632"/>
            <a:ext cx="5587365" cy="4236368"/>
          </a:xfrm>
          <a:prstGeom prst="rect">
            <a:avLst/>
          </a:prstGeom>
        </p:spPr>
      </p:pic>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fontScale="92500" lnSpcReduction="20000"/>
          </a:bodyPr>
          <a:lstStyle/>
          <a:p>
            <a:pPr>
              <a:buFont typeface="Wingdings" panose="05000000000000000000" pitchFamily="2" charset="2"/>
              <a:buChar char="q"/>
            </a:pPr>
            <a:r>
              <a:rPr lang="tr-TR" dirty="0" smtClean="0"/>
              <a:t> </a:t>
            </a:r>
            <a:r>
              <a:rPr lang="en-US" dirty="0" smtClean="0"/>
              <a:t>Low inductance motors which are designed by removing iron teeth from a motor stator or making an air core actuator allows </a:t>
            </a:r>
            <a:endParaRPr lang="tr-TR" dirty="0" smtClean="0"/>
          </a:p>
          <a:p>
            <a:pPr lvl="1">
              <a:buFont typeface="Wingdings" panose="05000000000000000000" pitchFamily="2" charset="2"/>
              <a:buChar char="q"/>
            </a:pPr>
            <a:r>
              <a:rPr lang="tr-TR" dirty="0" smtClean="0"/>
              <a:t> </a:t>
            </a:r>
            <a:r>
              <a:rPr lang="en-US" dirty="0" smtClean="0"/>
              <a:t>smooth motion</a:t>
            </a:r>
            <a:endParaRPr lang="tr-TR" dirty="0" smtClean="0"/>
          </a:p>
          <a:p>
            <a:pPr lvl="1">
              <a:buFont typeface="Wingdings" panose="05000000000000000000" pitchFamily="2" charset="2"/>
              <a:buChar char="q"/>
            </a:pPr>
            <a:r>
              <a:rPr lang="en-US" dirty="0" smtClean="0"/>
              <a:t> </a:t>
            </a:r>
            <a:r>
              <a:rPr lang="en-US" dirty="0" smtClean="0"/>
              <a:t>high </a:t>
            </a:r>
            <a:r>
              <a:rPr lang="en-US" dirty="0" smtClean="0"/>
              <a:t>efficiency</a:t>
            </a:r>
            <a:endParaRPr lang="tr-TR" dirty="0" smtClean="0"/>
          </a:p>
          <a:p>
            <a:pPr lvl="1">
              <a:buFont typeface="Wingdings" panose="05000000000000000000" pitchFamily="2" charset="2"/>
              <a:buChar char="q"/>
            </a:pPr>
            <a:r>
              <a:rPr lang="tr-TR" dirty="0" smtClean="0"/>
              <a:t> </a:t>
            </a:r>
            <a:r>
              <a:rPr lang="en-US" dirty="0" smtClean="0"/>
              <a:t>fast response</a:t>
            </a:r>
            <a:endParaRPr lang="tr-TR" dirty="0" smtClean="0"/>
          </a:p>
          <a:p>
            <a:pPr lvl="1">
              <a:buFont typeface="Wingdings" panose="05000000000000000000" pitchFamily="2" charset="2"/>
              <a:buChar char="q"/>
            </a:pPr>
            <a:r>
              <a:rPr lang="en-US" dirty="0" smtClean="0"/>
              <a:t> </a:t>
            </a:r>
            <a:r>
              <a:rPr lang="en-US" dirty="0" smtClean="0"/>
              <a:t>detent </a:t>
            </a:r>
            <a:r>
              <a:rPr lang="en-US" dirty="0" smtClean="0"/>
              <a:t>free</a:t>
            </a:r>
            <a:endParaRPr lang="tr-TR" dirty="0" smtClean="0"/>
          </a:p>
          <a:p>
            <a:pPr lvl="1">
              <a:buFont typeface="Wingdings" panose="05000000000000000000" pitchFamily="2" charset="2"/>
              <a:buChar char="q"/>
            </a:pPr>
            <a:r>
              <a:rPr lang="en-US" dirty="0" smtClean="0"/>
              <a:t> </a:t>
            </a:r>
            <a:r>
              <a:rPr lang="en-US" dirty="0" smtClean="0"/>
              <a:t>good heat </a:t>
            </a:r>
            <a:r>
              <a:rPr lang="en-US" dirty="0" smtClean="0"/>
              <a:t>dissipation</a:t>
            </a:r>
            <a:endParaRPr lang="tr-TR" dirty="0" smtClean="0"/>
          </a:p>
          <a:p>
            <a:pPr lvl="1">
              <a:buFont typeface="Wingdings" panose="05000000000000000000" pitchFamily="2" charset="2"/>
              <a:buChar char="q"/>
            </a:pPr>
            <a:r>
              <a:rPr lang="en-US" dirty="0" smtClean="0"/>
              <a:t> </a:t>
            </a:r>
            <a:r>
              <a:rPr lang="en-US" dirty="0" smtClean="0"/>
              <a:t>high overload capacity </a:t>
            </a:r>
            <a:endParaRPr lang="tr-TR" dirty="0" smtClean="0"/>
          </a:p>
          <a:p>
            <a:pPr lvl="1">
              <a:buFont typeface="Wingdings" panose="05000000000000000000" pitchFamily="2" charset="2"/>
              <a:buChar char="q"/>
            </a:pPr>
            <a:r>
              <a:rPr lang="tr-TR" dirty="0" smtClean="0"/>
              <a:t> </a:t>
            </a:r>
            <a:r>
              <a:rPr lang="en-US" dirty="0" smtClean="0"/>
              <a:t>good </a:t>
            </a:r>
            <a:r>
              <a:rPr lang="en-US" dirty="0" smtClean="0"/>
              <a:t>Kt </a:t>
            </a:r>
            <a:r>
              <a:rPr lang="en-US" dirty="0" smtClean="0"/>
              <a:t>linearity</a:t>
            </a:r>
            <a:endParaRPr lang="tr-TR" dirty="0" smtClean="0"/>
          </a:p>
          <a:p>
            <a:pPr>
              <a:buFont typeface="Wingdings" panose="05000000000000000000" pitchFamily="2" charset="2"/>
              <a:buChar char="q"/>
            </a:pPr>
            <a:r>
              <a:rPr lang="tr-TR" dirty="0" smtClean="0"/>
              <a:t> </a:t>
            </a:r>
            <a:r>
              <a:rPr lang="en-US" dirty="0" smtClean="0"/>
              <a:t>But </a:t>
            </a:r>
            <a:r>
              <a:rPr lang="en-US" dirty="0" smtClean="0"/>
              <a:t>on the other hand, low inductance values can lead to control loop instabilities, inaccuracies in current readings, increased power losses and other </a:t>
            </a:r>
            <a:r>
              <a:rPr lang="en-US" dirty="0" smtClean="0"/>
              <a:t>problems</a:t>
            </a:r>
            <a:endParaRPr lang="tr-TR" dirty="0" smtClean="0"/>
          </a:p>
          <a:p>
            <a:pPr>
              <a:buFont typeface="Wingdings" panose="05000000000000000000" pitchFamily="2" charset="2"/>
              <a:buChar char="q"/>
            </a:pPr>
            <a:r>
              <a:rPr lang="en-US" dirty="0" smtClean="0"/>
              <a:t>So </a:t>
            </a:r>
            <a:r>
              <a:rPr lang="en-US" dirty="0" smtClean="0"/>
              <a:t>to cope with these problems current control bandwidth will be </a:t>
            </a:r>
            <a:r>
              <a:rPr lang="en-US" dirty="0" smtClean="0"/>
              <a:t>high</a:t>
            </a:r>
            <a:r>
              <a:rPr lang="tr-TR" dirty="0" smtClean="0"/>
              <a:t>, </a:t>
            </a:r>
            <a:r>
              <a:rPr lang="tr-TR" dirty="0" smtClean="0"/>
              <a:t>which it turns</a:t>
            </a:r>
            <a:r>
              <a:rPr lang="en-US" dirty="0" smtClean="0"/>
              <a:t> switching </a:t>
            </a:r>
            <a:r>
              <a:rPr lang="en-US" dirty="0" smtClean="0"/>
              <a:t>frequency </a:t>
            </a:r>
            <a:r>
              <a:rPr lang="en-US" dirty="0" smtClean="0"/>
              <a:t>should</a:t>
            </a:r>
            <a:r>
              <a:rPr lang="tr-TR" dirty="0" smtClean="0"/>
              <a:t> </a:t>
            </a:r>
            <a:r>
              <a:rPr lang="en-US" dirty="0" smtClean="0"/>
              <a:t>also</a:t>
            </a:r>
            <a:r>
              <a:rPr lang="en-US" dirty="0" smtClean="0"/>
              <a:t> </a:t>
            </a:r>
            <a:r>
              <a:rPr lang="en-US" dirty="0" smtClean="0"/>
              <a:t>be </a:t>
            </a:r>
            <a:r>
              <a:rPr lang="en-US" dirty="0" smtClean="0"/>
              <a:t>high</a:t>
            </a:r>
            <a:endParaRPr lang="en-US"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F</a:t>
            </a:r>
            <a:r>
              <a:rPr lang="en-US" dirty="0" err="1" smtClean="0"/>
              <a:t>uture</a:t>
            </a:r>
            <a:r>
              <a:rPr lang="en-US" dirty="0" smtClean="0"/>
              <a:t> </a:t>
            </a:r>
            <a:r>
              <a:rPr lang="en-US" dirty="0" smtClean="0"/>
              <a:t>plan</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err="1" smtClean="0"/>
              <a:t>GaN</a:t>
            </a:r>
            <a:r>
              <a:rPr lang="en-US" dirty="0" smtClean="0"/>
              <a:t> transistor based VSI is planning to design to get high current control </a:t>
            </a:r>
            <a:r>
              <a:rPr lang="en-US" dirty="0" smtClean="0"/>
              <a:t>bandwidth</a:t>
            </a:r>
            <a:endParaRPr lang="tr-TR" dirty="0" smtClean="0"/>
          </a:p>
          <a:p>
            <a:pPr>
              <a:buFont typeface="Wingdings" panose="05000000000000000000" pitchFamily="2" charset="2"/>
              <a:buChar char="q"/>
            </a:pPr>
            <a:r>
              <a:rPr lang="tr-TR" dirty="0" smtClean="0"/>
              <a:t> </a:t>
            </a:r>
            <a:r>
              <a:rPr lang="en-US" dirty="0" smtClean="0"/>
              <a:t>Since </a:t>
            </a:r>
            <a:r>
              <a:rPr lang="en-US" dirty="0" smtClean="0"/>
              <a:t>the current loop is the inner most of the control loop, it enables the outer speed and position loops to be faster for servo motor </a:t>
            </a:r>
            <a:r>
              <a:rPr lang="en-US" dirty="0" smtClean="0"/>
              <a:t>drive </a:t>
            </a:r>
            <a:endParaRPr lang="tr-TR" dirty="0" smtClean="0"/>
          </a:p>
          <a:p>
            <a:pPr>
              <a:buFont typeface="Wingdings" panose="05000000000000000000" pitchFamily="2" charset="2"/>
              <a:buChar char="q"/>
            </a:pPr>
            <a:r>
              <a:rPr lang="tr-TR" dirty="0" smtClean="0"/>
              <a:t> </a:t>
            </a:r>
            <a:r>
              <a:rPr lang="en-US" dirty="0" smtClean="0"/>
              <a:t>This </a:t>
            </a:r>
            <a:r>
              <a:rPr lang="en-US" dirty="0" smtClean="0"/>
              <a:t>high performance servo motor drive can be used applications such as pedestal, robot arm, optic stabilizer, CNC machines, active vibration canceller etc. </a:t>
            </a:r>
            <a:endParaRPr lang="tr-TR" dirty="0" smtClean="0"/>
          </a:p>
          <a:p>
            <a:pPr>
              <a:buFont typeface="Wingdings" panose="05000000000000000000" pitchFamily="2" charset="2"/>
              <a:buChar char="q"/>
            </a:pPr>
            <a:r>
              <a:rPr lang="tr-TR" dirty="0" smtClean="0"/>
              <a:t> </a:t>
            </a:r>
            <a:r>
              <a:rPr lang="en-US" dirty="0" smtClean="0"/>
              <a:t>It </a:t>
            </a:r>
            <a:r>
              <a:rPr lang="en-US" dirty="0" smtClean="0"/>
              <a:t>will be also used to drive low inductance motors</a:t>
            </a: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F</a:t>
            </a:r>
            <a:r>
              <a:rPr lang="en-US" dirty="0" err="1" smtClean="0"/>
              <a:t>uture</a:t>
            </a:r>
            <a:r>
              <a:rPr lang="en-US" dirty="0" smtClean="0"/>
              <a:t> </a:t>
            </a:r>
            <a:r>
              <a:rPr lang="en-US" dirty="0" smtClean="0"/>
              <a:t>plan</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smtClean="0"/>
              <a:t>While designing the layout of the </a:t>
            </a:r>
            <a:r>
              <a:rPr lang="en-US" dirty="0" err="1" smtClean="0"/>
              <a:t>GaN</a:t>
            </a:r>
            <a:r>
              <a:rPr lang="en-US" dirty="0" smtClean="0"/>
              <a:t> based VSI, some software tools are planning to use to determine layout parasitic inductances of the PCB </a:t>
            </a:r>
            <a:r>
              <a:rPr lang="en-US" dirty="0" smtClean="0"/>
              <a:t>layout</a:t>
            </a:r>
            <a:endParaRPr lang="tr-TR" dirty="0" smtClean="0"/>
          </a:p>
          <a:p>
            <a:pPr>
              <a:buFont typeface="Wingdings" panose="05000000000000000000" pitchFamily="2" charset="2"/>
              <a:buChar char="q"/>
            </a:pPr>
            <a:r>
              <a:rPr lang="en-US" dirty="0" smtClean="0"/>
              <a:t> </a:t>
            </a:r>
            <a:r>
              <a:rPr lang="en-US" dirty="0" smtClean="0"/>
              <a:t>Wide band gap devices enable a higher switching frequency and higher edge </a:t>
            </a:r>
            <a:r>
              <a:rPr lang="en-US" dirty="0" smtClean="0"/>
              <a:t>speeds</a:t>
            </a:r>
            <a:endParaRPr lang="tr-TR" dirty="0" smtClean="0"/>
          </a:p>
          <a:p>
            <a:pPr>
              <a:buFont typeface="Wingdings" panose="05000000000000000000" pitchFamily="2" charset="2"/>
              <a:buChar char="q"/>
            </a:pPr>
            <a:r>
              <a:rPr lang="tr-TR" dirty="0" smtClean="0"/>
              <a:t> </a:t>
            </a:r>
            <a:r>
              <a:rPr lang="en-US" dirty="0" smtClean="0"/>
              <a:t>For </a:t>
            </a:r>
            <a:r>
              <a:rPr lang="en-US" dirty="0" smtClean="0"/>
              <a:t>this reason simulating these parasitic inductances while designing layout, gets more important issues</a:t>
            </a: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F</a:t>
            </a:r>
            <a:r>
              <a:rPr lang="en-US" dirty="0" err="1" smtClean="0"/>
              <a:t>uture</a:t>
            </a:r>
            <a:r>
              <a:rPr lang="en-US" dirty="0" smtClean="0"/>
              <a:t> </a:t>
            </a:r>
            <a:r>
              <a:rPr lang="en-US" dirty="0" smtClean="0"/>
              <a:t>plan</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buFont typeface="Wingdings" panose="05000000000000000000" pitchFamily="2" charset="2"/>
              <a:buChar char="q"/>
            </a:pPr>
            <a:r>
              <a:rPr lang="en-US" dirty="0" smtClean="0"/>
              <a:t> output voltage distortion causes </a:t>
            </a:r>
          </a:p>
          <a:p>
            <a:pPr lvl="1">
              <a:buFont typeface="Wingdings" panose="05000000000000000000" pitchFamily="2" charset="2"/>
              <a:buChar char="q"/>
            </a:pPr>
            <a:r>
              <a:rPr lang="en-US" dirty="0" smtClean="0"/>
              <a:t> low order harmonic components in the output current of the inverter</a:t>
            </a:r>
          </a:p>
          <a:p>
            <a:pPr lvl="1">
              <a:buFont typeface="Wingdings" panose="05000000000000000000" pitchFamily="2" charset="2"/>
              <a:buChar char="q"/>
            </a:pPr>
            <a:r>
              <a:rPr lang="en-US" dirty="0" smtClean="0"/>
              <a:t> deformation of the phase currents, especially in the current zero-crossing region </a:t>
            </a:r>
          </a:p>
          <a:p>
            <a:pPr>
              <a:buFont typeface="Wingdings" panose="05000000000000000000" pitchFamily="2" charset="2"/>
              <a:buChar char="q"/>
            </a:pPr>
            <a:r>
              <a:rPr lang="en-US" dirty="0" smtClean="0"/>
              <a:t> these distortions</a:t>
            </a:r>
          </a:p>
          <a:p>
            <a:pPr lvl="2">
              <a:buFont typeface="Wingdings" panose="05000000000000000000" pitchFamily="2" charset="2"/>
              <a:buChar char="q"/>
            </a:pPr>
            <a:r>
              <a:rPr lang="en-US" dirty="0" smtClean="0"/>
              <a:t> effects the control performance of the applications that require low speed &amp; low torque </a:t>
            </a:r>
          </a:p>
          <a:p>
            <a:pPr lvl="2">
              <a:buFont typeface="Wingdings" panose="05000000000000000000" pitchFamily="2" charset="2"/>
              <a:buChar char="q"/>
            </a:pPr>
            <a:r>
              <a:rPr lang="en-US" dirty="0" smtClean="0"/>
              <a:t> degrades the efficiency and increases the torque ripple </a:t>
            </a:r>
            <a:endParaRPr lang="tr-TR" dirty="0" smtClean="0"/>
          </a:p>
          <a:p>
            <a:pPr>
              <a:buFont typeface="Wingdings" panose="05000000000000000000" pitchFamily="2" charset="2"/>
              <a:buChar char="q"/>
            </a:pPr>
            <a:r>
              <a:rPr lang="tr-TR" dirty="0" smtClean="0"/>
              <a:t> </a:t>
            </a:r>
            <a:r>
              <a:rPr lang="en-US" dirty="0" smtClean="0"/>
              <a:t>As the switching frequency increases effect of </a:t>
            </a:r>
            <a:endParaRPr lang="tr-TR" dirty="0" smtClean="0"/>
          </a:p>
          <a:p>
            <a:pPr lvl="1">
              <a:buFont typeface="Wingdings" panose="05000000000000000000" pitchFamily="2" charset="2"/>
              <a:buChar char="q"/>
            </a:pPr>
            <a:r>
              <a:rPr lang="tr-TR" dirty="0" smtClean="0"/>
              <a:t> </a:t>
            </a:r>
            <a:r>
              <a:rPr lang="en-US" dirty="0" smtClean="0"/>
              <a:t>dead-time</a:t>
            </a:r>
            <a:endParaRPr lang="tr-TR" dirty="0" smtClean="0"/>
          </a:p>
          <a:p>
            <a:pPr lvl="1">
              <a:buFont typeface="Wingdings" panose="05000000000000000000" pitchFamily="2" charset="2"/>
              <a:buChar char="q"/>
            </a:pPr>
            <a:r>
              <a:rPr lang="en-US" dirty="0" smtClean="0"/>
              <a:t> switching time</a:t>
            </a:r>
            <a:endParaRPr lang="tr-TR" dirty="0" smtClean="0"/>
          </a:p>
          <a:p>
            <a:pPr lvl="1">
              <a:buFont typeface="Wingdings" panose="05000000000000000000" pitchFamily="2" charset="2"/>
              <a:buChar char="q"/>
            </a:pPr>
            <a:r>
              <a:rPr lang="tr-TR" dirty="0" smtClean="0"/>
              <a:t> </a:t>
            </a:r>
            <a:r>
              <a:rPr lang="en-US" dirty="0" smtClean="0"/>
              <a:t>delay time</a:t>
            </a:r>
            <a:endParaRPr lang="tr-TR" dirty="0" smtClean="0"/>
          </a:p>
          <a:p>
            <a:pPr lvl="1">
              <a:buNone/>
            </a:pPr>
            <a:r>
              <a:rPr lang="en-US" sz="3000" dirty="0" smtClean="0"/>
              <a:t>will also increases. </a:t>
            </a:r>
            <a:endParaRPr lang="tr-TR" sz="3000" dirty="0" smtClean="0"/>
          </a:p>
          <a:p>
            <a:pPr marL="91440" lvl="1" indent="-91440">
              <a:spcBef>
                <a:spcPts val="1200"/>
              </a:spcBef>
              <a:spcAft>
                <a:spcPts val="200"/>
              </a:spcAft>
              <a:buSzPct val="100000"/>
              <a:buFont typeface="Wingdings" panose="05000000000000000000" pitchFamily="2" charset="2"/>
              <a:buChar char="q"/>
            </a:pPr>
            <a:r>
              <a:rPr lang="tr-TR" dirty="0" smtClean="0"/>
              <a:t> </a:t>
            </a:r>
            <a:r>
              <a:rPr lang="tr-TR" sz="3000" dirty="0" smtClean="0"/>
              <a:t>But, </a:t>
            </a:r>
            <a:r>
              <a:rPr lang="en-US" sz="3000" dirty="0" smtClean="0"/>
              <a:t>to get high current control bandwidth, higher switching frequency is needed</a:t>
            </a:r>
            <a:r>
              <a:rPr lang="tr-TR" sz="3000" dirty="0" smtClean="0"/>
              <a:t>,</a:t>
            </a:r>
            <a:r>
              <a:rPr lang="en-US" sz="3000" dirty="0" smtClean="0"/>
              <a:t> </a:t>
            </a:r>
            <a:r>
              <a:rPr lang="tr-TR" sz="3000" dirty="0" smtClean="0"/>
              <a:t>e</a:t>
            </a:r>
            <a:r>
              <a:rPr lang="en-US" sz="3000" dirty="0" smtClean="0"/>
              <a:t>specially to control low inductance motors</a:t>
            </a:r>
          </a:p>
          <a:p>
            <a:pPr>
              <a:buFont typeface="Wingdings" panose="05000000000000000000" pitchFamily="2" charset="2"/>
              <a:buChar char="q"/>
            </a:pPr>
            <a:endParaRPr lang="tr-TR" dirty="0" smtClean="0"/>
          </a:p>
          <a:p>
            <a:endParaRPr lang="en-US" dirty="0"/>
          </a:p>
        </p:txBody>
      </p:sp>
      <p:sp>
        <p:nvSpPr>
          <p:cNvPr id="3" name="Title 2"/>
          <p:cNvSpPr>
            <a:spLocks noGrp="1"/>
          </p:cNvSpPr>
          <p:nvPr>
            <p:ph type="title"/>
          </p:nvPr>
        </p:nvSpPr>
        <p:spPr>
          <a:xfrm>
            <a:off x="1096027" y="176581"/>
            <a:ext cx="10058400" cy="759460"/>
          </a:xfrm>
        </p:spPr>
        <p:txBody>
          <a:bodyPr/>
          <a:lstStyle/>
          <a:p>
            <a:r>
              <a:rPr lang="en-US" dirty="0"/>
              <a:t>problem definition</a:t>
            </a:r>
          </a:p>
        </p:txBody>
      </p:sp>
    </p:spTree>
    <p:extLst>
      <p:ext uri="{BB962C8B-B14F-4D97-AF65-F5344CB8AC3E}">
        <p14:creationId xmlns:p14="http://schemas.microsoft.com/office/powerpoint/2010/main" xmlns="" val="413061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tr-TR" dirty="0"/>
          </a:p>
          <a:p>
            <a:endParaRPr lang="en-US" dirty="0"/>
          </a:p>
        </p:txBody>
      </p:sp>
      <p:sp>
        <p:nvSpPr>
          <p:cNvPr id="3" name="Title 2"/>
          <p:cNvSpPr>
            <a:spLocks noGrp="1"/>
          </p:cNvSpPr>
          <p:nvPr>
            <p:ph type="title"/>
          </p:nvPr>
        </p:nvSpPr>
        <p:spPr/>
        <p:txBody>
          <a:bodyPr/>
          <a:lstStyle/>
          <a:p>
            <a:r>
              <a:rPr lang="en-US" dirty="0"/>
              <a:t>future </a:t>
            </a:r>
            <a:r>
              <a:rPr lang="en-US" dirty="0" smtClean="0"/>
              <a:t>plan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1105660073"/>
              </p:ext>
            </p:extLst>
          </p:nvPr>
        </p:nvGraphicFramePr>
        <p:xfrm>
          <a:off x="365760" y="1066799"/>
          <a:ext cx="11419839" cy="4978399"/>
        </p:xfrm>
        <a:graphic>
          <a:graphicData uri="http://schemas.openxmlformats.org/drawingml/2006/table">
            <a:tbl>
              <a:tblPr/>
              <a:tblGrid>
                <a:gridCol w="3921495"/>
                <a:gridCol w="1249724"/>
                <a:gridCol w="1249724"/>
                <a:gridCol w="1249724"/>
                <a:gridCol w="1249724"/>
                <a:gridCol w="1249724"/>
                <a:gridCol w="1249724"/>
              </a:tblGrid>
              <a:tr h="279734">
                <a:tc rowSpan="2">
                  <a:txBody>
                    <a:bodyPr/>
                    <a:lstStyle/>
                    <a:p>
                      <a:pPr algn="ctr" fontAlgn="b"/>
                      <a:r>
                        <a:rPr lang="en-US" sz="1000" b="0" i="0" u="none" strike="noStrike" dirty="0">
                          <a:solidFill>
                            <a:srgbClr val="000000"/>
                          </a:solidFill>
                          <a:effectLst/>
                          <a:latin typeface="Calibri" panose="020F0502020204030204" pitchFamily="34" charset="0"/>
                        </a:rPr>
                        <a:t> </a:t>
                      </a:r>
                    </a:p>
                  </a:txBody>
                  <a:tcPr marL="8865" marR="8865" marT="886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algn="ctr" fontAlgn="ctr"/>
                      <a:r>
                        <a:rPr lang="en-US" sz="1400" b="1" i="0" u="none" strike="noStrike" dirty="0">
                          <a:solidFill>
                            <a:srgbClr val="000000"/>
                          </a:solidFill>
                          <a:effectLst/>
                          <a:latin typeface="Calibri" panose="020F0502020204030204" pitchFamily="34" charset="0"/>
                        </a:rPr>
                        <a:t>2019</a:t>
                      </a: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ctr"/>
                      <a:endParaRPr lang="en-US" sz="1400" b="1" i="0" u="none" strike="noStrike" dirty="0">
                        <a:solidFill>
                          <a:srgbClr val="000000"/>
                        </a:solidFill>
                        <a:effectLst/>
                        <a:latin typeface="Calibri" panose="020F0502020204030204" pitchFamily="34" charset="0"/>
                      </a:endParaRP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9734">
                <a:tc vMerge="1">
                  <a:txBody>
                    <a:bodyPr/>
                    <a:lstStyle/>
                    <a:p>
                      <a:endParaRPr lang="en-US"/>
                    </a:p>
                  </a:txBody>
                  <a:tcPr/>
                </a:tc>
                <a:tc>
                  <a:txBody>
                    <a:bodyPr/>
                    <a:lstStyle/>
                    <a:p>
                      <a:pPr algn="ctr" fontAlgn="ctr"/>
                      <a:r>
                        <a:rPr lang="en-US" sz="1200" b="1" i="0" u="none" strike="noStrike" dirty="0">
                          <a:solidFill>
                            <a:srgbClr val="000000"/>
                          </a:solidFill>
                          <a:effectLst/>
                          <a:latin typeface="Calibri" panose="020F0502020204030204" pitchFamily="34" charset="0"/>
                        </a:rPr>
                        <a:t>January</a:t>
                      </a: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February</a:t>
                      </a: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March </a:t>
                      </a: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April</a:t>
                      </a: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May</a:t>
                      </a: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tr-TR" sz="1200" b="1" i="0" u="none" strike="noStrike" dirty="0" smtClean="0">
                          <a:solidFill>
                            <a:srgbClr val="000000"/>
                          </a:solidFill>
                          <a:effectLst/>
                          <a:latin typeface="Calibri" panose="020F0502020204030204" pitchFamily="34" charset="0"/>
                        </a:rPr>
                        <a:t>June</a:t>
                      </a:r>
                      <a:endParaRPr lang="en-US" sz="1200" b="1" i="0" u="none" strike="noStrike" dirty="0">
                        <a:solidFill>
                          <a:srgbClr val="000000"/>
                        </a:solidFill>
                        <a:effectLst/>
                        <a:latin typeface="Calibri" panose="020F0502020204030204" pitchFamily="34" charset="0"/>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62505">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submit the results of the </a:t>
                      </a:r>
                      <a:r>
                        <a:rPr kumimoji="0" lang="tr-TR"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research work </a:t>
                      </a:r>
                      <a:r>
                        <a:rPr kumimoji="0" lang="en-US"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to a </a:t>
                      </a:r>
                      <a:r>
                        <a:rPr kumimoji="0" lang="tr-TR"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conference </a:t>
                      </a:r>
                      <a:endParaRPr lang="en-US" sz="1300" b="0" i="1" u="none" strike="noStrike" dirty="0">
                        <a:solidFill>
                          <a:srgbClr val="000000"/>
                        </a:solidFill>
                        <a:effectLst/>
                        <a:latin typeface="Calibri" panose="020F0502020204030204" pitchFamily="34" charset="0"/>
                      </a:endParaRP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32826">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tr-TR" sz="1300" b="0" i="1" u="none" strike="noStrike" dirty="0" smtClean="0">
                          <a:solidFill>
                            <a:srgbClr val="000000"/>
                          </a:solidFill>
                          <a:effectLst/>
                          <a:latin typeface="Calibri" panose="020F0502020204030204" pitchFamily="34" charset="0"/>
                        </a:rPr>
                        <a:t>GaN</a:t>
                      </a:r>
                      <a:r>
                        <a:rPr lang="tr-TR" sz="1300" b="0" i="1" u="none" strike="noStrike" baseline="0" dirty="0" smtClean="0">
                          <a:solidFill>
                            <a:srgbClr val="000000"/>
                          </a:solidFill>
                          <a:effectLst/>
                          <a:latin typeface="Calibri" panose="020F0502020204030204" pitchFamily="34" charset="0"/>
                        </a:rPr>
                        <a:t> and gate driver selection, simulation of three phase VSI inverter</a:t>
                      </a:r>
                      <a:endParaRPr lang="en-US" sz="1300" b="0" i="1" u="none" strike="noStrike" dirty="0" smtClean="0">
                        <a:solidFill>
                          <a:srgbClr val="000000"/>
                        </a:solidFill>
                        <a:effectLst/>
                        <a:latin typeface="Calibri" panose="020F0502020204030204" pitchFamily="34" charset="0"/>
                      </a:endParaRP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kern="1200" dirty="0" smtClean="0">
                          <a:solidFill>
                            <a:srgbClr val="000000"/>
                          </a:solidFill>
                          <a:effectLst/>
                          <a:latin typeface="+mn-lt"/>
                          <a:ea typeface="+mn-ea"/>
                          <a:cs typeface="+mn-cs"/>
                        </a:rPr>
                        <a:t>x</a:t>
                      </a:r>
                      <a:endParaRPr lang="en-US" sz="1800" b="0" i="0" u="none" strike="noStrike" kern="1200" dirty="0">
                        <a:solidFill>
                          <a:srgbClr val="000000"/>
                        </a:solidFill>
                        <a:effectLst/>
                        <a:latin typeface="+mn-lt"/>
                        <a:ea typeface="+mn-ea"/>
                        <a:cs typeface="+mn-cs"/>
                      </a:endParaRP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a:r>
                        <a:rPr lang="tr-TR" sz="1800" dirty="0" smtClean="0">
                          <a:latin typeface="+mn-lt"/>
                        </a:rPr>
                        <a:t>x</a:t>
                      </a:r>
                      <a:endParaRPr lang="en-US" sz="1800" dirty="0">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800" dirty="0">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32826">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tr-TR" sz="1300" b="0" i="1" u="none" strike="noStrike" baseline="0" dirty="0" smtClean="0">
                          <a:solidFill>
                            <a:srgbClr val="000000"/>
                          </a:solidFill>
                          <a:effectLst/>
                          <a:latin typeface="Calibri" panose="020F0502020204030204" pitchFamily="34" charset="0"/>
                        </a:rPr>
                        <a:t>three phase VSI inverter layout simulation</a:t>
                      </a:r>
                      <a:endParaRPr lang="en-US" sz="1300" b="0" i="1" u="none" strike="noStrike" dirty="0">
                        <a:solidFill>
                          <a:srgbClr val="000000"/>
                        </a:solidFill>
                        <a:effectLst/>
                        <a:latin typeface="Calibri" panose="020F0502020204030204" pitchFamily="34" charset="0"/>
                      </a:endParaRP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a:solidFill>
                          <a:srgbClr val="000000"/>
                        </a:solidFill>
                        <a:effectLst/>
                        <a:latin typeface="+mn-lt"/>
                      </a:endParaRP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32826">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submit the results of the </a:t>
                      </a:r>
                      <a:r>
                        <a:rPr kumimoji="0" lang="tr-TR"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research work </a:t>
                      </a:r>
                      <a:r>
                        <a:rPr kumimoji="0" lang="en-US"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to a </a:t>
                      </a:r>
                      <a:r>
                        <a:rPr kumimoji="0" lang="tr-TR"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conference</a:t>
                      </a:r>
                      <a:endParaRPr lang="en-US" sz="1300" b="0" i="1" u="none" strike="noStrike" dirty="0" smtClean="0">
                        <a:solidFill>
                          <a:srgbClr val="000000"/>
                        </a:solidFill>
                        <a:effectLst/>
                        <a:latin typeface="Calibri" panose="020F0502020204030204" pitchFamily="34" charset="0"/>
                      </a:endParaRP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32826">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tr-TR"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three phase VSI inverter pcb manufacturing</a:t>
                      </a:r>
                      <a:endParaRPr lang="en-US" dirty="0"/>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800" b="0" i="0" u="none" strike="noStrike" dirty="0">
                        <a:solidFill>
                          <a:srgbClr val="000000"/>
                        </a:solidFill>
                        <a:effectLst/>
                        <a:latin typeface="+mn-lt"/>
                      </a:endParaRP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32826">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300" b="0" i="1" u="none" strike="noStrike" dirty="0" smtClean="0">
                          <a:solidFill>
                            <a:srgbClr val="000000"/>
                          </a:solidFill>
                          <a:effectLst/>
                          <a:latin typeface="Calibri" panose="020F0502020204030204" pitchFamily="34" charset="0"/>
                        </a:rPr>
                        <a:t>three phase VSI inverter </a:t>
                      </a:r>
                      <a:r>
                        <a:rPr lang="tr-TR" sz="1300" b="0" i="1" u="none" strike="noStrike" baseline="0" dirty="0" smtClean="0">
                          <a:solidFill>
                            <a:srgbClr val="000000"/>
                          </a:solidFill>
                          <a:effectLst/>
                          <a:latin typeface="Calibri" panose="020F0502020204030204" pitchFamily="34" charset="0"/>
                        </a:rPr>
                        <a:t>compenents </a:t>
                      </a:r>
                      <a:r>
                        <a:rPr lang="tr-TR" sz="1300" b="0" i="1" u="none" strike="noStrike" dirty="0" smtClean="0">
                          <a:solidFill>
                            <a:srgbClr val="000000"/>
                          </a:solidFill>
                          <a:effectLst/>
                          <a:latin typeface="Calibri" panose="020F0502020204030204" pitchFamily="34" charset="0"/>
                        </a:rPr>
                        <a:t>mounting</a:t>
                      </a:r>
                      <a:endParaRPr kumimoji="0" lang="en-US"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endParaRP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61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three phase VSI inverter</a:t>
                      </a:r>
                      <a:r>
                        <a:rPr kumimoji="0" lang="tr-TR"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functional tests</a:t>
                      </a:r>
                      <a:endParaRPr lang="en-US" sz="1300" b="0" i="1" u="none" strike="noStrike" dirty="0">
                        <a:solidFill>
                          <a:srgbClr val="000000"/>
                        </a:solidFill>
                        <a:effectLst/>
                        <a:latin typeface="Calibri" panose="020F0502020204030204" pitchFamily="34" charset="0"/>
                      </a:endParaRP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r>
              <a:tr h="5461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submit the results of the </a:t>
                      </a:r>
                      <a:r>
                        <a:rPr kumimoji="0" lang="tr-TR"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research work </a:t>
                      </a:r>
                      <a:r>
                        <a:rPr kumimoji="0" lang="en-US"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to a journal</a:t>
                      </a:r>
                      <a:endParaRPr lang="en-US" sz="1300" b="0" i="1" u="none" strike="noStrike" dirty="0">
                        <a:solidFill>
                          <a:srgbClr val="000000"/>
                        </a:solidFill>
                        <a:effectLst/>
                        <a:latin typeface="Calibri" panose="020F0502020204030204" pitchFamily="34" charset="0"/>
                      </a:endParaRP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bl>
          </a:graphicData>
        </a:graphic>
      </p:graphicFrame>
    </p:spTree>
    <p:extLst>
      <p:ext uri="{BB962C8B-B14F-4D97-AF65-F5344CB8AC3E}">
        <p14:creationId xmlns:p14="http://schemas.microsoft.com/office/powerpoint/2010/main" xmlns="" val="22464048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q"/>
            </a:pPr>
            <a:r>
              <a:rPr lang="tr-TR" dirty="0" smtClean="0"/>
              <a:t> </a:t>
            </a:r>
            <a:r>
              <a:rPr lang="en-US" dirty="0" smtClean="0"/>
              <a:t>candidate </a:t>
            </a:r>
            <a:r>
              <a:rPr lang="en-US" dirty="0" smtClean="0"/>
              <a:t>conferences</a:t>
            </a:r>
            <a:endParaRPr lang="tr-TR" dirty="0" smtClean="0"/>
          </a:p>
          <a:p>
            <a:pPr lvl="1">
              <a:buFont typeface="Wingdings" panose="05000000000000000000" pitchFamily="2" charset="2"/>
              <a:buChar char="Ø"/>
            </a:pPr>
            <a:r>
              <a:rPr lang="en-US" dirty="0" smtClean="0"/>
              <a:t>2019 </a:t>
            </a:r>
            <a:r>
              <a:rPr lang="en-US" dirty="0" smtClean="0"/>
              <a:t>IEEE 13th International Conference on Compatibility, Power Electronics and Power Engineering (</a:t>
            </a:r>
            <a:r>
              <a:rPr lang="en-US" dirty="0" smtClean="0"/>
              <a:t>CPE-POWERENG)</a:t>
            </a:r>
            <a:endParaRPr lang="tr-TR" dirty="0" smtClean="0"/>
          </a:p>
          <a:p>
            <a:pPr lvl="2">
              <a:buFont typeface="Courier New" pitchFamily="49" charset="0"/>
              <a:buChar char="o"/>
            </a:pPr>
            <a:r>
              <a:rPr lang="tr-TR" dirty="0" smtClean="0"/>
              <a:t> </a:t>
            </a:r>
            <a:r>
              <a:rPr lang="en-US" dirty="0" smtClean="0"/>
              <a:t> </a:t>
            </a:r>
            <a:r>
              <a:rPr lang="en-US" dirty="0" smtClean="0"/>
              <a:t>Abstract Submission Deadline: </a:t>
            </a:r>
            <a:r>
              <a:rPr lang="tr-TR" dirty="0" smtClean="0"/>
              <a:t>7th of January 2019</a:t>
            </a:r>
            <a:r>
              <a:rPr lang="en-US" dirty="0" smtClean="0"/>
              <a:t>, </a:t>
            </a:r>
            <a:r>
              <a:rPr lang="en-US" dirty="0" smtClean="0"/>
              <a:t>Conference Date: </a:t>
            </a:r>
            <a:r>
              <a:rPr lang="en-US" dirty="0" smtClean="0"/>
              <a:t>2</a:t>
            </a:r>
            <a:r>
              <a:rPr lang="tr-TR" dirty="0" smtClean="0"/>
              <a:t>3</a:t>
            </a:r>
            <a:r>
              <a:rPr lang="en-US" dirty="0" smtClean="0"/>
              <a:t>-</a:t>
            </a:r>
            <a:r>
              <a:rPr lang="tr-TR" dirty="0" smtClean="0"/>
              <a:t>25</a:t>
            </a:r>
            <a:r>
              <a:rPr lang="en-US" dirty="0" smtClean="0"/>
              <a:t> </a:t>
            </a:r>
            <a:r>
              <a:rPr lang="tr-TR" dirty="0" smtClean="0"/>
              <a:t>April</a:t>
            </a:r>
            <a:r>
              <a:rPr lang="en-US" dirty="0" smtClean="0"/>
              <a:t> 2019</a:t>
            </a:r>
            <a:endParaRPr lang="tr-TR" dirty="0" smtClean="0"/>
          </a:p>
          <a:p>
            <a:pPr lvl="1">
              <a:buFont typeface="Wingdings" panose="05000000000000000000" pitchFamily="2" charset="2"/>
              <a:buChar char="Ø"/>
            </a:pPr>
            <a:r>
              <a:rPr lang="en-US" dirty="0" smtClean="0"/>
              <a:t>2019 </a:t>
            </a:r>
            <a:r>
              <a:rPr lang="en-US" dirty="0"/>
              <a:t>10th International Conference on Power Electronics and ECCE Asia (ICPE 2019 - ECCE Asia), Korea (South)</a:t>
            </a:r>
          </a:p>
          <a:p>
            <a:pPr lvl="2">
              <a:buFont typeface="Courier New" panose="02070309020205020404" pitchFamily="49" charset="0"/>
              <a:buChar char="o"/>
            </a:pPr>
            <a:r>
              <a:rPr lang="en-US" dirty="0"/>
              <a:t>Abstract Submission Deadline: 13 Oct 2018, Conference Date: 27-31 May </a:t>
            </a:r>
            <a:r>
              <a:rPr lang="en-US" dirty="0" smtClean="0"/>
              <a:t>2019</a:t>
            </a:r>
            <a:endParaRPr lang="en-US" dirty="0"/>
          </a:p>
          <a:p>
            <a:pPr lvl="1">
              <a:buFont typeface="Wingdings" panose="05000000000000000000" pitchFamily="2" charset="2"/>
              <a:buChar char="Ø"/>
            </a:pPr>
            <a:r>
              <a:rPr lang="en-US" dirty="0"/>
              <a:t> 2019 International Aegean Conference on Electrical Machines and Power Electronics (ACEMP) &amp; 2019 International Conference on Optimization of Electrical and Electronic Equipment (OPTIM), Turkey</a:t>
            </a:r>
          </a:p>
          <a:p>
            <a:pPr lvl="2">
              <a:buFont typeface="Courier New" panose="02070309020205020404" pitchFamily="49" charset="0"/>
              <a:buChar char="o"/>
            </a:pPr>
            <a:r>
              <a:rPr lang="en-US" dirty="0"/>
              <a:t> Draft paper submission </a:t>
            </a:r>
            <a:r>
              <a:rPr lang="en-US" dirty="0" smtClean="0"/>
              <a:t>deadline：2019-0</a:t>
            </a:r>
            <a:r>
              <a:rPr lang="tr-TR" dirty="0" smtClean="0"/>
              <a:t>4</a:t>
            </a:r>
            <a:r>
              <a:rPr lang="en-US" dirty="0" smtClean="0"/>
              <a:t>-</a:t>
            </a:r>
            <a:r>
              <a:rPr lang="tr-TR" dirty="0" smtClean="0"/>
              <a:t>01</a:t>
            </a:r>
            <a:r>
              <a:rPr lang="en-US" dirty="0" smtClean="0"/>
              <a:t>, </a:t>
            </a:r>
            <a:r>
              <a:rPr lang="en-US" dirty="0"/>
              <a:t>Conference Date: </a:t>
            </a:r>
            <a:r>
              <a:rPr lang="tr-TR" dirty="0" smtClean="0"/>
              <a:t>27</a:t>
            </a:r>
            <a:r>
              <a:rPr lang="en-US" dirty="0" smtClean="0"/>
              <a:t>-</a:t>
            </a:r>
            <a:r>
              <a:rPr lang="tr-TR" dirty="0" smtClean="0"/>
              <a:t>29</a:t>
            </a:r>
            <a:r>
              <a:rPr lang="en-US" dirty="0" smtClean="0"/>
              <a:t> </a:t>
            </a:r>
            <a:r>
              <a:rPr lang="tr-TR" dirty="0" smtClean="0"/>
              <a:t>August</a:t>
            </a:r>
            <a:r>
              <a:rPr lang="en-US" dirty="0" smtClean="0"/>
              <a:t> </a:t>
            </a:r>
            <a:r>
              <a:rPr lang="en-US" dirty="0"/>
              <a:t>2019</a:t>
            </a:r>
          </a:p>
          <a:p>
            <a:endParaRPr lang="en-US" dirty="0"/>
          </a:p>
        </p:txBody>
      </p:sp>
      <p:sp>
        <p:nvSpPr>
          <p:cNvPr id="3" name="Title 2"/>
          <p:cNvSpPr>
            <a:spLocks noGrp="1"/>
          </p:cNvSpPr>
          <p:nvPr>
            <p:ph type="title"/>
          </p:nvPr>
        </p:nvSpPr>
        <p:spPr/>
        <p:txBody>
          <a:bodyPr/>
          <a:lstStyle/>
          <a:p>
            <a:r>
              <a:rPr lang="en-US" dirty="0"/>
              <a:t>future plan</a:t>
            </a:r>
          </a:p>
        </p:txBody>
      </p:sp>
    </p:spTree>
    <p:extLst>
      <p:ext uri="{BB962C8B-B14F-4D97-AF65-F5344CB8AC3E}">
        <p14:creationId xmlns:p14="http://schemas.microsoft.com/office/powerpoint/2010/main" xmlns="" val="31170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Wingdings" panose="05000000000000000000" pitchFamily="2" charset="2"/>
              <a:buChar char="q"/>
            </a:pPr>
            <a:r>
              <a:rPr lang="en-US" dirty="0"/>
              <a:t> </a:t>
            </a:r>
            <a:r>
              <a:rPr lang="en-US" dirty="0" smtClean="0"/>
              <a:t>candidate </a:t>
            </a:r>
            <a:r>
              <a:rPr lang="en-US" dirty="0" smtClean="0"/>
              <a:t>journals</a:t>
            </a:r>
            <a:endParaRPr lang="tr-TR" dirty="0" smtClean="0"/>
          </a:p>
          <a:p>
            <a:pPr lvl="1">
              <a:buFont typeface="Wingdings" panose="05000000000000000000" pitchFamily="2" charset="2"/>
              <a:buChar char="Ø"/>
            </a:pPr>
            <a:r>
              <a:rPr lang="en-US" dirty="0" smtClean="0"/>
              <a:t> </a:t>
            </a:r>
            <a:r>
              <a:rPr lang="en-US" dirty="0"/>
              <a:t>Power Electronics Magazine, IEEE</a:t>
            </a:r>
          </a:p>
          <a:p>
            <a:pPr lvl="1">
              <a:buFont typeface="Wingdings" panose="05000000000000000000" pitchFamily="2" charset="2"/>
              <a:buChar char="Ø"/>
            </a:pPr>
            <a:r>
              <a:rPr lang="en-US" dirty="0"/>
              <a:t> Power Electronics, IEEE Transactions on</a:t>
            </a:r>
          </a:p>
          <a:p>
            <a:pPr lvl="1">
              <a:buFont typeface="Wingdings" panose="05000000000000000000" pitchFamily="2" charset="2"/>
              <a:buChar char="Ø"/>
            </a:pPr>
            <a:r>
              <a:rPr lang="en-US" dirty="0"/>
              <a:t> Industrial Electronics Magazine, IEEE</a:t>
            </a:r>
          </a:p>
          <a:p>
            <a:pPr lvl="1">
              <a:buFont typeface="Wingdings" panose="05000000000000000000" pitchFamily="2" charset="2"/>
              <a:buChar char="Ø"/>
            </a:pPr>
            <a:r>
              <a:rPr lang="en-US" dirty="0"/>
              <a:t> Industry Applications, IEEE Transactions on</a:t>
            </a:r>
          </a:p>
          <a:p>
            <a:pPr lvl="1">
              <a:buFont typeface="Wingdings" panose="05000000000000000000" pitchFamily="2" charset="2"/>
              <a:buChar char="Ø"/>
            </a:pPr>
            <a:r>
              <a:rPr lang="en-US" dirty="0"/>
              <a:t> Industry Applications Magazine, IEEE</a:t>
            </a:r>
            <a:endParaRPr lang="tr-TR" dirty="0"/>
          </a:p>
          <a:p>
            <a:pPr lvl="1">
              <a:buFont typeface="Wingdings" panose="05000000000000000000" pitchFamily="2" charset="2"/>
              <a:buChar char="Ø"/>
            </a:pPr>
            <a:r>
              <a:rPr lang="en-US" dirty="0"/>
              <a:t>IEEE Journal of Emerging and Selected Topics in Power Electronics</a:t>
            </a:r>
            <a:endParaRPr lang="tr-TR" dirty="0"/>
          </a:p>
          <a:p>
            <a:pPr lvl="1">
              <a:buFont typeface="Wingdings" panose="05000000000000000000" pitchFamily="2" charset="2"/>
              <a:buChar char="Ø"/>
            </a:pPr>
            <a:r>
              <a:rPr lang="en-US" dirty="0"/>
              <a:t>IEEE Transactions on Education</a:t>
            </a:r>
          </a:p>
          <a:p>
            <a:endParaRPr lang="en-US" dirty="0"/>
          </a:p>
        </p:txBody>
      </p:sp>
      <p:sp>
        <p:nvSpPr>
          <p:cNvPr id="3" name="Title 2"/>
          <p:cNvSpPr>
            <a:spLocks noGrp="1"/>
          </p:cNvSpPr>
          <p:nvPr>
            <p:ph type="title"/>
          </p:nvPr>
        </p:nvSpPr>
        <p:spPr/>
        <p:txBody>
          <a:bodyPr/>
          <a:lstStyle/>
          <a:p>
            <a:r>
              <a:rPr lang="en-US" dirty="0"/>
              <a:t>future plan</a:t>
            </a:r>
          </a:p>
        </p:txBody>
      </p:sp>
    </p:spTree>
    <p:extLst>
      <p:ext uri="{BB962C8B-B14F-4D97-AF65-F5344CB8AC3E}">
        <p14:creationId xmlns:p14="http://schemas.microsoft.com/office/powerpoint/2010/main" xmlns="" val="416961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3200" dirty="0"/>
              <a:t>	</a:t>
            </a:r>
            <a:endParaRPr lang="tr-TR" sz="3200" dirty="0" smtClean="0"/>
          </a:p>
          <a:p>
            <a:pPr marL="0" indent="0">
              <a:buNone/>
            </a:pPr>
            <a:endParaRPr lang="tr-TR" sz="3200" dirty="0"/>
          </a:p>
          <a:p>
            <a:pPr marL="0" indent="0">
              <a:buNone/>
            </a:pPr>
            <a:endParaRPr lang="tr-TR" sz="3200" dirty="0" smtClean="0"/>
          </a:p>
          <a:p>
            <a:pPr marL="0" indent="0">
              <a:buNone/>
            </a:pPr>
            <a:r>
              <a:rPr lang="tr-TR" sz="3200" dirty="0"/>
              <a:t>	</a:t>
            </a:r>
            <a:r>
              <a:rPr lang="tr-TR" sz="3200" dirty="0" smtClean="0"/>
              <a:t>				</a:t>
            </a:r>
            <a:r>
              <a:rPr lang="en-US" sz="3200" dirty="0" smtClean="0"/>
              <a:t>thank </a:t>
            </a:r>
            <a:r>
              <a:rPr lang="en-US" sz="3200" dirty="0"/>
              <a:t>you</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xmlns="" val="26193386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q"/>
            </a:pPr>
            <a:r>
              <a:rPr lang="en-US" dirty="0"/>
              <a:t> </a:t>
            </a:r>
            <a:r>
              <a:rPr lang="en-US" dirty="0" smtClean="0"/>
              <a:t>High performance VSI-fed PMSM motor drive can be achieved by having high current control bandwidth where effect of the VSI nonlinearities are </a:t>
            </a:r>
            <a:r>
              <a:rPr lang="tr-TR" dirty="0" smtClean="0"/>
              <a:t>reduce</a:t>
            </a:r>
            <a:r>
              <a:rPr lang="en-US" dirty="0" smtClean="0"/>
              <a:t>d </a:t>
            </a:r>
            <a:endParaRPr lang="en-US" dirty="0"/>
          </a:p>
          <a:p>
            <a:pPr>
              <a:buFont typeface="Wingdings" panose="05000000000000000000" pitchFamily="2" charset="2"/>
              <a:buChar char="q"/>
            </a:pPr>
            <a:r>
              <a:rPr lang="en-US" dirty="0"/>
              <a:t> </a:t>
            </a:r>
            <a:r>
              <a:rPr lang="en-US" dirty="0" smtClean="0"/>
              <a:t>High performance VSI-fed PMSM motor drive will be more crucial for the applications which have the following properties:</a:t>
            </a:r>
            <a:endParaRPr lang="en-US" dirty="0"/>
          </a:p>
          <a:p>
            <a:pPr lvl="1">
              <a:buFont typeface="Wingdings" panose="05000000000000000000" pitchFamily="2" charset="2"/>
              <a:buChar char="q"/>
            </a:pPr>
            <a:r>
              <a:rPr lang="en-US" dirty="0"/>
              <a:t> low magnitude dc link</a:t>
            </a:r>
          </a:p>
          <a:p>
            <a:pPr lvl="1">
              <a:buFont typeface="Wingdings" panose="05000000000000000000" pitchFamily="2" charset="2"/>
              <a:buChar char="q"/>
            </a:pPr>
            <a:r>
              <a:rPr lang="tr-TR" dirty="0" smtClean="0"/>
              <a:t> </a:t>
            </a:r>
            <a:r>
              <a:rPr lang="en-US" dirty="0" smtClean="0"/>
              <a:t>low </a:t>
            </a:r>
            <a:r>
              <a:rPr lang="en-US" dirty="0"/>
              <a:t>torque</a:t>
            </a:r>
          </a:p>
          <a:p>
            <a:pPr lvl="1">
              <a:buFont typeface="Wingdings" panose="05000000000000000000" pitchFamily="2" charset="2"/>
              <a:buChar char="q"/>
            </a:pPr>
            <a:r>
              <a:rPr lang="en-US" dirty="0"/>
              <a:t> low inductance machine</a:t>
            </a:r>
          </a:p>
          <a:p>
            <a:pPr lvl="1">
              <a:buFont typeface="Wingdings" panose="05000000000000000000" pitchFamily="2" charset="2"/>
              <a:buChar char="q"/>
            </a:pPr>
            <a:r>
              <a:rPr lang="en-US" dirty="0"/>
              <a:t> high precision position control</a:t>
            </a:r>
          </a:p>
          <a:p>
            <a:pPr lvl="2">
              <a:buFont typeface="Wingdings" panose="05000000000000000000" pitchFamily="2" charset="2"/>
              <a:buChar char="q"/>
            </a:pPr>
            <a:r>
              <a:rPr lang="en-US" dirty="0" smtClean="0"/>
              <a:t>for ex. </a:t>
            </a:r>
            <a:r>
              <a:rPr lang="en-US" dirty="0" err="1" smtClean="0"/>
              <a:t>gimbal</a:t>
            </a:r>
            <a:r>
              <a:rPr lang="en-US" dirty="0" smtClean="0"/>
              <a:t> applications (</a:t>
            </a:r>
            <a:r>
              <a:rPr lang="en-US" dirty="0" err="1" smtClean="0"/>
              <a:t>rf</a:t>
            </a:r>
            <a:r>
              <a:rPr lang="en-US" dirty="0" smtClean="0"/>
              <a:t>, optic etc</a:t>
            </a:r>
            <a:r>
              <a:rPr lang="tr-TR" dirty="0" smtClean="0"/>
              <a:t>.</a:t>
            </a:r>
            <a:r>
              <a:rPr lang="en-US" dirty="0" smtClean="0"/>
              <a:t>)</a:t>
            </a:r>
            <a:r>
              <a:rPr lang="tr-TR" dirty="0" smtClean="0"/>
              <a:t>, </a:t>
            </a:r>
            <a:r>
              <a:rPr lang="en-US" dirty="0" smtClean="0"/>
              <a:t>robot arm, optic stabilizer, CNC machines, active vibration canceller etc.</a:t>
            </a:r>
          </a:p>
          <a:p>
            <a:pPr lvl="2">
              <a:buFont typeface="Wingdings" panose="05000000000000000000" pitchFamily="2" charset="2"/>
              <a:buChar char="q"/>
            </a:pPr>
            <a:endParaRPr lang="en-US" dirty="0" smtClean="0"/>
          </a:p>
          <a:p>
            <a:endParaRPr lang="en-US" dirty="0"/>
          </a:p>
        </p:txBody>
      </p:sp>
      <p:sp>
        <p:nvSpPr>
          <p:cNvPr id="3" name="Title 2"/>
          <p:cNvSpPr>
            <a:spLocks noGrp="1"/>
          </p:cNvSpPr>
          <p:nvPr>
            <p:ph type="title"/>
          </p:nvPr>
        </p:nvSpPr>
        <p:spPr>
          <a:xfrm>
            <a:off x="1097280" y="239212"/>
            <a:ext cx="10058400" cy="759460"/>
          </a:xfrm>
        </p:spPr>
        <p:txBody>
          <a:bodyPr/>
          <a:lstStyle/>
          <a:p>
            <a:r>
              <a:rPr lang="en-US" dirty="0"/>
              <a:t>motivation</a:t>
            </a:r>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q"/>
            </a:pPr>
            <a:r>
              <a:rPr lang="tr-TR" dirty="0" smtClean="0"/>
              <a:t> </a:t>
            </a:r>
            <a:r>
              <a:rPr lang="en-US" dirty="0" smtClean="0"/>
              <a:t>analysis demonstrates that the nonlinear effects mainly produce 5</a:t>
            </a:r>
            <a:r>
              <a:rPr lang="en-US" baseline="30000" dirty="0" smtClean="0"/>
              <a:t>th</a:t>
            </a:r>
            <a:r>
              <a:rPr lang="en-US" dirty="0" smtClean="0"/>
              <a:t> and 7</a:t>
            </a:r>
            <a:r>
              <a:rPr lang="en-US" baseline="30000" dirty="0" smtClean="0"/>
              <a:t>th</a:t>
            </a:r>
            <a:r>
              <a:rPr lang="en-US" dirty="0" smtClean="0"/>
              <a:t> harmonics in the α-β reference frame and 6</a:t>
            </a:r>
            <a:r>
              <a:rPr lang="en-US" baseline="30000" dirty="0" smtClean="0"/>
              <a:t>th</a:t>
            </a:r>
            <a:r>
              <a:rPr lang="en-US" dirty="0" smtClean="0"/>
              <a:t> voltage harmonic and its multiples in the d-q reference frame which cause current harmonics</a:t>
            </a:r>
            <a:endParaRPr lang="tr-TR" dirty="0" smtClean="0"/>
          </a:p>
          <a:p>
            <a:pPr>
              <a:buFont typeface="Wingdings" panose="05000000000000000000" pitchFamily="2" charset="2"/>
              <a:buChar char="q"/>
            </a:pPr>
            <a:r>
              <a:rPr lang="tr-TR" dirty="0" smtClean="0"/>
              <a:t> t</a:t>
            </a:r>
            <a:r>
              <a:rPr lang="en-US" dirty="0" smtClean="0"/>
              <a:t>o observe current harmonics in the phase current and also in the d-q reference frame currents, an air cored (ironless winding) low inductance </a:t>
            </a:r>
            <a:r>
              <a:rPr lang="en-US" dirty="0" smtClean="0"/>
              <a:t>motor </a:t>
            </a:r>
            <a:r>
              <a:rPr lang="en-US" dirty="0" smtClean="0"/>
              <a:t>is driven by MOSFET based PWM VSI inverter at open loop</a:t>
            </a:r>
            <a:endParaRPr lang="tr-TR" dirty="0" smtClean="0"/>
          </a:p>
          <a:p>
            <a:pPr lvl="2">
              <a:buNone/>
            </a:pPr>
            <a:endParaRPr lang="en-US" dirty="0" smtClean="0"/>
          </a:p>
          <a:p>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q"/>
            </a:pPr>
            <a:r>
              <a:rPr lang="tr-TR" dirty="0" smtClean="0"/>
              <a:t> motor parameters</a:t>
            </a:r>
          </a:p>
          <a:p>
            <a:pPr lvl="2">
              <a:buNone/>
            </a:pPr>
            <a:endParaRPr lang="en-US" dirty="0" smtClean="0"/>
          </a:p>
          <a:p>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12" name="Picture 11"/>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6930534" y="2243484"/>
            <a:ext cx="4145008" cy="2831950"/>
          </a:xfrm>
          <a:prstGeom prst="rect">
            <a:avLst/>
          </a:prstGeom>
          <a:noFill/>
          <a:ln>
            <a:noFill/>
          </a:ln>
        </p:spPr>
      </p:pic>
      <p:pic>
        <p:nvPicPr>
          <p:cNvPr id="13" name="Picture 12"/>
          <p:cNvPicPr/>
          <p:nvPr/>
        </p:nvPicPr>
        <p:blipFill>
          <a:blip r:embed="rId3"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tretch>
            <a:fillRect/>
          </a:stretch>
        </p:blipFill>
        <p:spPr>
          <a:xfrm>
            <a:off x="260893" y="1902723"/>
            <a:ext cx="3109030" cy="3306274"/>
          </a:xfrm>
          <a:prstGeom prst="rect">
            <a:avLst/>
          </a:prstGeom>
        </p:spPr>
      </p:pic>
      <p:pic>
        <p:nvPicPr>
          <p:cNvPr id="14" name="Picture 13"/>
          <p:cNvPicPr/>
          <p:nvPr/>
        </p:nvPicPr>
        <p:blipFill>
          <a:blip r:embed="rId4"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tretch>
            <a:fillRect/>
          </a:stretch>
        </p:blipFill>
        <p:spPr>
          <a:xfrm>
            <a:off x="3618830" y="3298295"/>
            <a:ext cx="3151839" cy="2023717"/>
          </a:xfrm>
          <a:prstGeom prst="rect">
            <a:avLst/>
          </a:prstGeom>
        </p:spPr>
      </p:pic>
      <p:pic>
        <p:nvPicPr>
          <p:cNvPr id="15" name="Picture 14"/>
          <p:cNvPicPr/>
          <p:nvPr/>
        </p:nvPicPr>
        <p:blipFill>
          <a:blip r:embed="rId5"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tretch>
            <a:fillRect/>
          </a:stretch>
        </p:blipFill>
        <p:spPr>
          <a:xfrm>
            <a:off x="3853423" y="2361634"/>
            <a:ext cx="2763136" cy="741160"/>
          </a:xfrm>
          <a:prstGeom prst="rect">
            <a:avLst/>
          </a:prstGeom>
        </p:spPr>
      </p:pic>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smtClean="0"/>
              <a:t>MOSFET based PWM VSI inverter</a:t>
            </a:r>
            <a:r>
              <a:rPr lang="tr-TR" dirty="0" smtClean="0"/>
              <a:t> parameters:</a:t>
            </a:r>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8" name="Picture 7" descr="fotoğraf 2"/>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330876" y="2276099"/>
            <a:ext cx="4467157" cy="3313042"/>
          </a:xfrm>
          <a:prstGeom prst="rect">
            <a:avLst/>
          </a:prstGeom>
          <a:noFill/>
          <a:ln>
            <a:noFill/>
          </a:ln>
          <a:extLst/>
        </p:spPr>
      </p:pic>
      <p:sp>
        <p:nvSpPr>
          <p:cNvPr id="11" name="Content Placeholder 2"/>
          <p:cNvSpPr txBox="1">
            <a:spLocks/>
          </p:cNvSpPr>
          <p:nvPr/>
        </p:nvSpPr>
        <p:spPr>
          <a:xfrm>
            <a:off x="5222639" y="1906556"/>
            <a:ext cx="6969361" cy="3970262"/>
          </a:xfrm>
          <a:prstGeom prst="rect">
            <a:avLst/>
          </a:prstGeom>
        </p:spPr>
        <p:txBody>
          <a:bodyPr vert="horz" lIns="0" tIns="45720" rIns="0" bIns="45720" rtlCol="0">
            <a:normAutofit/>
          </a:bodyPr>
          <a:lstStyle/>
          <a:p>
            <a:pPr marL="91440" indent="-91440">
              <a:lnSpc>
                <a:spcPct val="90000"/>
              </a:lnSpc>
              <a:spcBef>
                <a:spcPts val="1200"/>
              </a:spcBef>
              <a:spcAft>
                <a:spcPts val="200"/>
              </a:spcAft>
              <a:buClr>
                <a:schemeClr val="accent1"/>
              </a:buClr>
              <a:buSzPct val="100000"/>
              <a:buFont typeface="Wingdings" panose="05000000000000000000" pitchFamily="2" charset="2"/>
              <a:buChar char="q"/>
              <a:defRPr/>
            </a:pPr>
            <a:r>
              <a:rPr lang="nn-NO" sz="2000" dirty="0" smtClean="0">
                <a:solidFill>
                  <a:schemeClr val="tx1">
                    <a:lumMod val="75000"/>
                    <a:lumOff val="25000"/>
                  </a:schemeClr>
                </a:solidFill>
              </a:rPr>
              <a:t>AVAR servo driver (REHİS-MMTM design)</a:t>
            </a:r>
            <a:endParaRPr lang="tr-TR" sz="2000" dirty="0" smtClean="0">
              <a:solidFill>
                <a:schemeClr val="tx1">
                  <a:lumMod val="75000"/>
                  <a:lumOff val="25000"/>
                </a:schemeClr>
              </a:solidFill>
            </a:endParaRP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nn-NO" sz="2000" dirty="0" smtClean="0">
                <a:solidFill>
                  <a:schemeClr val="tx1">
                    <a:lumMod val="75000"/>
                    <a:lumOff val="25000"/>
                  </a:schemeClr>
                </a:solidFill>
              </a:rPr>
              <a:t>Input voltage 18-50VDC</a:t>
            </a: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nn-NO" sz="2000" dirty="0" smtClean="0">
                <a:solidFill>
                  <a:schemeClr val="tx1">
                    <a:lumMod val="75000"/>
                    <a:lumOff val="25000"/>
                  </a:schemeClr>
                </a:solidFill>
              </a:rPr>
              <a:t>5Arms output current</a:t>
            </a: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nn-NO" sz="2000" dirty="0" smtClean="0">
                <a:solidFill>
                  <a:schemeClr val="tx1">
                    <a:lumMod val="75000"/>
                    <a:lumOff val="25000"/>
                  </a:schemeClr>
                </a:solidFill>
              </a:rPr>
              <a:t>Resolver, QEP, Hall, Abs Encoder feedback</a:t>
            </a: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nn-NO" sz="2000" dirty="0" smtClean="0">
                <a:solidFill>
                  <a:schemeClr val="tx1">
                    <a:lumMod val="75000"/>
                    <a:lumOff val="25000"/>
                  </a:schemeClr>
                </a:solidFill>
              </a:rPr>
              <a:t>CAN, RS422, Ethernet communication</a:t>
            </a: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el-GR" sz="2000" dirty="0" smtClean="0">
                <a:solidFill>
                  <a:schemeClr val="tx1">
                    <a:lumMod val="75000"/>
                    <a:lumOff val="25000"/>
                  </a:schemeClr>
                </a:solidFill>
              </a:rPr>
              <a:t>ΔΣ </a:t>
            </a:r>
            <a:r>
              <a:rPr lang="nn-NO" sz="2000" dirty="0" smtClean="0">
                <a:solidFill>
                  <a:schemeClr val="tx1">
                    <a:lumMod val="75000"/>
                    <a:lumOff val="25000"/>
                  </a:schemeClr>
                </a:solidFill>
              </a:rPr>
              <a:t>phase current sensing</a:t>
            </a: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nn-NO" sz="2000" dirty="0" smtClean="0">
                <a:solidFill>
                  <a:schemeClr val="tx1">
                    <a:lumMod val="75000"/>
                    <a:lumOff val="25000"/>
                  </a:schemeClr>
                </a:solidFill>
              </a:rPr>
              <a:t>MOSFET (SUM90N10), gate driver (IRS2336D)</a:t>
            </a: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nn-NO" sz="2000" dirty="0" smtClean="0">
                <a:solidFill>
                  <a:schemeClr val="tx1">
                    <a:lumMod val="75000"/>
                    <a:lumOff val="25000"/>
                  </a:schemeClr>
                </a:solidFill>
              </a:rPr>
              <a:t>TMS320F28235 DSP </a:t>
            </a:r>
          </a:p>
          <a:p>
            <a:pPr marL="91440" indent="-91440">
              <a:lnSpc>
                <a:spcPct val="90000"/>
              </a:lnSpc>
              <a:spcBef>
                <a:spcPts val="1200"/>
              </a:spcBef>
              <a:spcAft>
                <a:spcPts val="200"/>
              </a:spcAft>
              <a:buClr>
                <a:schemeClr val="accent1"/>
              </a:buClr>
              <a:buSzPct val="100000"/>
              <a:buFont typeface="Wingdings" panose="05000000000000000000" pitchFamily="2" charset="2"/>
              <a:buChar char="q"/>
              <a:defRPr/>
            </a:pPr>
            <a:endParaRPr lang="nn-NO" sz="2000" dirty="0" smtClean="0">
              <a:solidFill>
                <a:schemeClr val="tx1">
                  <a:lumMod val="75000"/>
                  <a:lumOff val="25000"/>
                </a:schemeClr>
              </a:solidFill>
            </a:endParaRPr>
          </a:p>
          <a:p>
            <a:pPr marL="91440" marR="0" lvl="0" indent="-91440" algn="l" defTabSz="914400" rtl="0" eaLnBrk="1" fontAlgn="auto" latinLnBrk="0" hangingPunct="1">
              <a:lnSpc>
                <a:spcPct val="90000"/>
              </a:lnSpc>
              <a:spcBef>
                <a:spcPts val="1200"/>
              </a:spcBef>
              <a:spcAft>
                <a:spcPts val="200"/>
              </a:spcAft>
              <a:buClr>
                <a:schemeClr val="accent1"/>
              </a:buClr>
              <a:buSzPct val="100000"/>
              <a:buFont typeface="Wingdings" panose="05000000000000000000" pitchFamily="2" charset="2"/>
              <a:buChar char="q"/>
              <a:tabLst/>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460" y="1086202"/>
            <a:ext cx="11949830" cy="5171999"/>
          </a:xfrm>
        </p:spPr>
        <p:txBody>
          <a:bodyPr>
            <a:normAutofit/>
          </a:bodyPr>
          <a:lstStyle/>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lgn="ctr">
              <a:buNone/>
            </a:pPr>
            <a:r>
              <a:rPr lang="tr-TR" sz="2000" dirty="0" smtClean="0"/>
              <a:t> l</a:t>
            </a:r>
            <a:r>
              <a:rPr lang="en-US" sz="2000" dirty="0" err="1" smtClean="0"/>
              <a:t>eft</a:t>
            </a:r>
            <a:r>
              <a:rPr lang="en-US" sz="2000" dirty="0" smtClean="0"/>
              <a:t> figure motor speed, right figure blue </a:t>
            </a:r>
            <a:r>
              <a:rPr lang="en-US" sz="2000" dirty="0" err="1" smtClean="0"/>
              <a:t>phaseA</a:t>
            </a:r>
            <a:r>
              <a:rPr lang="en-US" sz="2000" dirty="0" smtClean="0"/>
              <a:t> </a:t>
            </a:r>
            <a:r>
              <a:rPr lang="en-US" sz="2000" dirty="0" err="1" smtClean="0"/>
              <a:t>pwm</a:t>
            </a:r>
            <a:r>
              <a:rPr lang="en-US" sz="2000" dirty="0" smtClean="0"/>
              <a:t> reference, red </a:t>
            </a:r>
            <a:r>
              <a:rPr lang="en-US" sz="2000" dirty="0" err="1" smtClean="0"/>
              <a:t>phaseA</a:t>
            </a:r>
            <a:r>
              <a:rPr lang="en-US" sz="2000" dirty="0" smtClean="0"/>
              <a:t>, green Id, yellow </a:t>
            </a:r>
            <a:r>
              <a:rPr lang="en-US" sz="2000" dirty="0" err="1" smtClean="0"/>
              <a:t>Iq</a:t>
            </a:r>
            <a:r>
              <a:rPr lang="en-US" sz="2000" dirty="0" smtClean="0"/>
              <a:t> current @10Hz speed @open loop</a:t>
            </a:r>
            <a:endParaRPr lang="tr-TR" sz="2000"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6" name="Picture 5"/>
          <p:cNvPicPr/>
          <p:nvPr/>
        </p:nvPicPr>
        <p:blipFill rotWithShape="1">
          <a:blip r:embed="rId2" cstate="print"/>
          <a:srcRect t="8213" b="4814"/>
          <a:stretch/>
        </p:blipFill>
        <p:spPr bwMode="auto">
          <a:xfrm>
            <a:off x="256853" y="1250053"/>
            <a:ext cx="11599524" cy="3938397"/>
          </a:xfrm>
          <a:prstGeom prst="rect">
            <a:avLst/>
          </a:prstGeom>
          <a:noFill/>
          <a:ln>
            <a:noFill/>
          </a:ln>
          <a:extLst>
            <a:ext uri="{53640926-AAD7-44D8-BBD7-CCE9431645EC}">
              <a14:shadowObscured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a:ext>
          </a:extLst>
        </p:spPr>
      </p:pic>
    </p:spTree>
    <p:extLst>
      <p:ext uri="{BB962C8B-B14F-4D97-AF65-F5344CB8AC3E}">
        <p14:creationId xmlns:p14="http://schemas.microsoft.com/office/powerpoint/2010/main" xmlns="" val="1367580168"/>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1437</TotalTime>
  <Words>2235</Words>
  <Application>Microsoft Office PowerPoint</Application>
  <PresentationFormat>Custom</PresentationFormat>
  <Paragraphs>260</Paragraphs>
  <Slides>43</Slides>
  <Notes>7</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Retrospect</vt:lpstr>
      <vt:lpstr>High Bandwitdh Servo Motor Drive Design for High Precision Position Control Applications</vt:lpstr>
      <vt:lpstr>Outline</vt:lpstr>
      <vt:lpstr>problem definition</vt:lpstr>
      <vt:lpstr>problem definition</vt:lpstr>
      <vt:lpstr>motivation</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Future plan</vt:lpstr>
      <vt:lpstr>Future plan</vt:lpstr>
      <vt:lpstr>Future plan</vt:lpstr>
      <vt:lpstr>future plan</vt:lpstr>
      <vt:lpstr>future plan</vt:lpstr>
      <vt:lpstr>future plan</vt:lpstr>
      <vt:lpstr>Slide 43</vt:lpstr>
    </vt:vector>
  </TitlesOfParts>
  <Company>Aselsan A.Ş.</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Hüseyin YÜRÜK</dc:creator>
  <cp:lastModifiedBy>hyuruk</cp:lastModifiedBy>
  <cp:revision>307</cp:revision>
  <dcterms:created xsi:type="dcterms:W3CDTF">2018-05-18T04:48:13Z</dcterms:created>
  <dcterms:modified xsi:type="dcterms:W3CDTF">2018-12-23T21:31:55Z</dcterms:modified>
</cp:coreProperties>
</file>